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72" r:id="rId6"/>
    <p:sldId id="289" r:id="rId7"/>
    <p:sldId id="273" r:id="rId8"/>
    <p:sldId id="313" r:id="rId9"/>
    <p:sldId id="275" r:id="rId10"/>
    <p:sldId id="256" r:id="rId11"/>
    <p:sldId id="282" r:id="rId12"/>
    <p:sldId id="312" r:id="rId13"/>
    <p:sldId id="283" r:id="rId14"/>
    <p:sldId id="286" r:id="rId15"/>
    <p:sldId id="276" r:id="rId16"/>
    <p:sldId id="285" r:id="rId17"/>
    <p:sldId id="288" r:id="rId18"/>
    <p:sldId id="284" r:id="rId19"/>
    <p:sldId id="280" r:id="rId20"/>
    <p:sldId id="290" r:id="rId21"/>
    <p:sldId id="296" r:id="rId22"/>
    <p:sldId id="28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C34F86-4A1D-98E0-7F98-10D757573476}" v="12" dt="2025-09-08T13:56:58.3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9" d="100"/>
          <a:sy n="99" d="100"/>
        </p:scale>
        <p:origin x="91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476462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2614877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D7EF0D-0F15-4824-B71B-AFEBA45E8845}"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731308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ED7EF0D-0F15-4824-B71B-AFEBA45E8845}"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115338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ED7EF0D-0F15-4824-B71B-AFEBA45E8845}"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245616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ED7EF0D-0F15-4824-B71B-AFEBA45E8845}"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466679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D7EF0D-0F15-4824-B71B-AFEBA45E8845}"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57798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D7EF0D-0F15-4824-B71B-AFEBA45E8845}"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072333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D7EF0D-0F15-4824-B71B-AFEBA45E8845}"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3036434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4219295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969856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D7EF0D-0F15-4824-B71B-AFEBA45E8845}" type="datetimeFigureOut">
              <a:rPr lang="en-GB" smtClean="0"/>
              <a:t>09/09/2025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D1258B-C90F-4E0E-8395-4310DBEB24B4}" type="slidenum">
              <a:rPr lang="en-GB" smtClean="0"/>
              <a:t>‹#›</a:t>
            </a:fld>
            <a:endParaRPr lang="en-GB"/>
          </a:p>
        </p:txBody>
      </p:sp>
    </p:spTree>
    <p:extLst>
      <p:ext uri="{BB962C8B-B14F-4D97-AF65-F5344CB8AC3E}">
        <p14:creationId xmlns:p14="http://schemas.microsoft.com/office/powerpoint/2010/main" val="1943119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hyperlink" Target="https://www.town-farm-surrey.uk/school-unifor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png"/><Relationship Id="rId5" Type="http://schemas.microsoft.com/office/2007/relationships/hdphoto" Target="../media/hdphoto1.wdp"/><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2.png"/><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www.gov.u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hyperlink" Target="https://www.town-farm-surrey.uk/mental-health-and-wellbein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hyperlink" Target="http://www.surreycc.gov.uk/safeguarding" TargetMode="External"/><Relationship Id="rId4" Type="http://schemas.openxmlformats.org/officeDocument/2006/relationships/hyperlink" Target="https://www.town-farm-surrey.uk/safeguarding/"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13.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hyperlink" Target="http://www.town-farm.surrey.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2" y="422066"/>
            <a:ext cx="7460495" cy="175260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dirty="0">
                <a:latin typeface="Trebuchet MS"/>
              </a:rPr>
              <a:t>Welcome to Year 4</a:t>
            </a:r>
          </a:p>
          <a:p>
            <a:pPr marL="0" indent="0" algn="ctr">
              <a:buNone/>
            </a:pPr>
            <a:r>
              <a:rPr lang="en-GB" sz="4400" dirty="0">
                <a:latin typeface="Trebuchet MS"/>
              </a:rPr>
              <a:t>2025-2026</a:t>
            </a:r>
            <a:endParaRPr lang="en-GB" sz="4400" dirty="0">
              <a:latin typeface="Trebuchet MS" panose="020B0603020202020204" pitchFamily="34" charset="0"/>
            </a:endParaRPr>
          </a:p>
        </p:txBody>
      </p:sp>
      <p:pic>
        <p:nvPicPr>
          <p:cNvPr id="9" name="Picture 8"/>
          <p:cNvPicPr/>
          <p:nvPr/>
        </p:nvPicPr>
        <p:blipFill rotWithShape="1">
          <a:blip r:embed="rId4"/>
          <a:srcRect l="27919" t="24582" r="28340" b="21291"/>
          <a:stretch/>
        </p:blipFill>
        <p:spPr bwMode="auto">
          <a:xfrm>
            <a:off x="5999230" y="1955934"/>
            <a:ext cx="4322887" cy="3556908"/>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5"/>
          <a:srcRect l="27919" t="23872" r="28606" b="21765"/>
          <a:stretch/>
        </p:blipFill>
        <p:spPr bwMode="auto">
          <a:xfrm>
            <a:off x="1468380" y="1955934"/>
            <a:ext cx="4322887" cy="355690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31895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2" name="Rectangle 1"/>
          <p:cNvSpPr/>
          <p:nvPr/>
        </p:nvSpPr>
        <p:spPr>
          <a:xfrm>
            <a:off x="340544" y="514961"/>
            <a:ext cx="11348791" cy="3970318"/>
          </a:xfrm>
          <a:prstGeom prst="rect">
            <a:avLst/>
          </a:prstGeom>
          <a:solidFill>
            <a:schemeClr val="lt1"/>
          </a:solidFill>
        </p:spPr>
        <p:txBody>
          <a:bodyPr wrap="square" lIns="91440" tIns="45720" rIns="91440" bIns="45720" anchor="t">
            <a:spAutoFit/>
          </a:bodyPr>
          <a:lstStyle/>
          <a:p>
            <a:pPr algn="ctr"/>
            <a:r>
              <a:rPr lang="en-GB" sz="3600" u="sng" dirty="0">
                <a:latin typeface="Trebuchet MS"/>
              </a:rPr>
              <a:t>The Team</a:t>
            </a:r>
          </a:p>
          <a:p>
            <a:pPr algn="ctr"/>
            <a:endParaRPr lang="en-GB" sz="3600">
              <a:latin typeface="Trebuchet MS" panose="020B0603020202020204" pitchFamily="34" charset="0"/>
            </a:endParaRPr>
          </a:p>
          <a:p>
            <a:r>
              <a:rPr lang="en-GB" sz="3600" b="1" dirty="0">
                <a:latin typeface="Trebuchet MS"/>
              </a:rPr>
              <a:t>Beethoven Class: </a:t>
            </a:r>
            <a:r>
              <a:rPr lang="en-GB" sz="3600" dirty="0">
                <a:latin typeface="Trebuchet MS"/>
              </a:rPr>
              <a:t>Miss El Azizi and Miss Gosling</a:t>
            </a:r>
          </a:p>
          <a:p>
            <a:endParaRPr lang="en-GB" sz="3600">
              <a:latin typeface="Trebuchet MS" panose="020B0603020202020204" pitchFamily="34" charset="0"/>
            </a:endParaRPr>
          </a:p>
          <a:p>
            <a:r>
              <a:rPr lang="en-GB" sz="3600" b="1" dirty="0">
                <a:latin typeface="Trebuchet MS"/>
              </a:rPr>
              <a:t>Mozart Class: </a:t>
            </a:r>
            <a:r>
              <a:rPr lang="en-GB" sz="3600" dirty="0">
                <a:latin typeface="Trebuchet MS"/>
              </a:rPr>
              <a:t>Miss Barnes and Miss Kimber </a:t>
            </a:r>
          </a:p>
          <a:p>
            <a:endParaRPr lang="en-GB" sz="3600">
              <a:latin typeface="Trebuchet MS" panose="020B0603020202020204" pitchFamily="34" charset="0"/>
            </a:endParaRPr>
          </a:p>
          <a:p>
            <a:pPr algn="ctr"/>
            <a:endParaRPr lang="en-GB" sz="3600">
              <a:latin typeface="Trebuchet MS" panose="020B0603020202020204" pitchFamily="34" charset="0"/>
            </a:endParaRPr>
          </a:p>
        </p:txBody>
      </p:sp>
    </p:spTree>
    <p:extLst>
      <p:ext uri="{BB962C8B-B14F-4D97-AF65-F5344CB8AC3E}">
        <p14:creationId xmlns:p14="http://schemas.microsoft.com/office/powerpoint/2010/main" val="1418029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31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sz="180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6" y="5681909"/>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0706" y="5805264"/>
            <a:ext cx="437040" cy="597716"/>
          </a:xfrm>
          <a:prstGeom prst="rect">
            <a:avLst/>
          </a:prstGeom>
        </p:spPr>
      </p:pic>
      <p:sp>
        <p:nvSpPr>
          <p:cNvPr id="7" name="Rectangle 6"/>
          <p:cNvSpPr/>
          <p:nvPr/>
        </p:nvSpPr>
        <p:spPr>
          <a:xfrm>
            <a:off x="2621280" y="5352676"/>
            <a:ext cx="6859096" cy="1138773"/>
          </a:xfrm>
          <a:prstGeom prst="rect">
            <a:avLst/>
          </a:prstGeom>
        </p:spPr>
        <p:txBody>
          <a:bodyPr wrap="square">
            <a:spAutoFit/>
          </a:bodyPr>
          <a:lstStyle/>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1974522" y="366553"/>
            <a:ext cx="8242956" cy="6740307"/>
          </a:xfrm>
          <a:prstGeom prst="rect">
            <a:avLst/>
          </a:prstGeom>
          <a:noFill/>
        </p:spPr>
        <p:txBody>
          <a:bodyPr wrap="square" rtlCol="0">
            <a:spAutoFit/>
          </a:bodyPr>
          <a:lstStyle/>
          <a:p>
            <a:r>
              <a:rPr lang="en-GB" sz="4000" b="1" dirty="0">
                <a:latin typeface="Century Gothic" panose="020B0502020202020204" pitchFamily="34" charset="0"/>
              </a:rPr>
              <a:t>Welcome to Town Farm Primary School &amp; Nursery</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r>
              <a:rPr lang="en-GB" sz="4000" b="1" dirty="0">
                <a:latin typeface="Century Gothic" panose="020B0502020202020204" pitchFamily="34" charset="0"/>
              </a:rPr>
              <a:t>Rated OUSTANDING by Ofsted</a:t>
            </a:r>
          </a:p>
          <a:p>
            <a:pPr algn="ctr"/>
            <a:r>
              <a:rPr lang="en-GB" sz="4000" b="1" dirty="0">
                <a:latin typeface="Century Gothic" panose="020B0502020202020204" pitchFamily="34" charset="0"/>
              </a:rPr>
              <a:t>in all 5 areas 11</a:t>
            </a:r>
            <a:r>
              <a:rPr lang="en-GB" sz="4000" b="1" baseline="30000" dirty="0">
                <a:latin typeface="Century Gothic" panose="020B0502020202020204" pitchFamily="34" charset="0"/>
              </a:rPr>
              <a:t>th</a:t>
            </a:r>
            <a:r>
              <a:rPr lang="en-GB" sz="4000" b="1" dirty="0">
                <a:latin typeface="Century Gothic" panose="020B0502020202020204" pitchFamily="34" charset="0"/>
              </a:rPr>
              <a:t> March 2025</a:t>
            </a:r>
          </a:p>
          <a:p>
            <a:pPr algn="ctr"/>
            <a:endParaRPr lang="en-GB" sz="4000" b="1" dirty="0">
              <a:latin typeface="Century Gothic" panose="020B0502020202020204" pitchFamily="34" charset="0"/>
            </a:endParaRPr>
          </a:p>
          <a:p>
            <a:pPr algn="ctr"/>
            <a:endParaRPr lang="en-GB" sz="4000" b="1" dirty="0">
              <a:latin typeface="Century Gothic" panose="020B0502020202020204" pitchFamily="34" charset="0"/>
            </a:endParaRPr>
          </a:p>
          <a:p>
            <a:pPr algn="ctr"/>
            <a:endParaRPr lang="en-GB" sz="40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a:p>
            <a:pPr algn="ctr"/>
            <a:endParaRPr lang="en-GB" sz="2800" b="1" dirty="0">
              <a:latin typeface="Century Gothic" panose="020B0502020202020204" pitchFamily="34" charset="0"/>
            </a:endParaRPr>
          </a:p>
        </p:txBody>
      </p:sp>
      <p:pic>
        <p:nvPicPr>
          <p:cNvPr id="9" name="Picture 8">
            <a:extLst>
              <a:ext uri="{FF2B5EF4-FFF2-40B4-BE49-F238E27FC236}">
                <a16:creationId xmlns:a16="http://schemas.microsoft.com/office/drawing/2014/main" id="{F91043E9-7EC8-2973-1155-9A22F212CF4B}"/>
              </a:ext>
            </a:extLst>
          </p:cNvPr>
          <p:cNvPicPr>
            <a:picLocks noChangeAspect="1"/>
          </p:cNvPicPr>
          <p:nvPr/>
        </p:nvPicPr>
        <p:blipFill>
          <a:blip r:embed="rId4"/>
          <a:srcRect l="2418" t="69365" r="37149" b="9260"/>
          <a:stretch>
            <a:fillRect/>
          </a:stretch>
        </p:blipFill>
        <p:spPr>
          <a:xfrm>
            <a:off x="2801584" y="3573016"/>
            <a:ext cx="6498488" cy="1895734"/>
          </a:xfrm>
          <a:prstGeom prst="rect">
            <a:avLst/>
          </a:prstGeom>
          <a:ln w="38100">
            <a:solidFill>
              <a:schemeClr val="tx1"/>
            </a:solidFill>
          </a:ln>
        </p:spPr>
      </p:pic>
      <p:pic>
        <p:nvPicPr>
          <p:cNvPr id="1026" name="Picture 2" descr="Ofsted-logo - Day Nursery in Oswestry">
            <a:extLst>
              <a:ext uri="{FF2B5EF4-FFF2-40B4-BE49-F238E27FC236}">
                <a16:creationId xmlns:a16="http://schemas.microsoft.com/office/drawing/2014/main" id="{DB0F8C8B-5C55-0991-0039-1898C73D95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0057" y="961407"/>
            <a:ext cx="2508870" cy="1287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523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1239812" y="499439"/>
            <a:ext cx="9832354" cy="175260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dirty="0">
                <a:latin typeface="Trebuchet MS"/>
              </a:rPr>
              <a:t>Our Year 4 Beethoven Timetable</a:t>
            </a:r>
            <a:endParaRPr lang="en-GB" sz="4400" dirty="0">
              <a:latin typeface="Trebuchet MS" panose="020B0603020202020204" pitchFamily="34" charset="0"/>
            </a:endParaRPr>
          </a:p>
        </p:txBody>
      </p:sp>
      <p:pic>
        <p:nvPicPr>
          <p:cNvPr id="2" name="Picture 1" descr="A chart of different colored squares&#10;&#10;AI-generated content may be incorrect.">
            <a:extLst>
              <a:ext uri="{FF2B5EF4-FFF2-40B4-BE49-F238E27FC236}">
                <a16:creationId xmlns:a16="http://schemas.microsoft.com/office/drawing/2014/main" id="{A36D948E-2FA8-0DF0-44C5-E0ECABC49738}"/>
              </a:ext>
            </a:extLst>
          </p:cNvPr>
          <p:cNvPicPr>
            <a:picLocks noChangeAspect="1"/>
          </p:cNvPicPr>
          <p:nvPr/>
        </p:nvPicPr>
        <p:blipFill>
          <a:blip r:embed="rId4"/>
          <a:stretch>
            <a:fillRect/>
          </a:stretch>
        </p:blipFill>
        <p:spPr>
          <a:xfrm>
            <a:off x="1367935" y="1113192"/>
            <a:ext cx="8942099" cy="4410882"/>
          </a:xfrm>
          <a:prstGeom prst="rect">
            <a:avLst/>
          </a:prstGeom>
        </p:spPr>
      </p:pic>
    </p:spTree>
    <p:extLst>
      <p:ext uri="{BB962C8B-B14F-4D97-AF65-F5344CB8AC3E}">
        <p14:creationId xmlns:p14="http://schemas.microsoft.com/office/powerpoint/2010/main" val="2050177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1B57893A-D182-54D3-1DBB-5E6A08669B2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B012023-8676-DAFC-300B-87825C586309}"/>
              </a:ext>
            </a:extLst>
          </p:cNvPr>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a:extLst>
              <a:ext uri="{FF2B5EF4-FFF2-40B4-BE49-F238E27FC236}">
                <a16:creationId xmlns:a16="http://schemas.microsoft.com/office/drawing/2014/main" id="{B4FE9164-356C-EBF3-8964-5B6B99B70E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a:extLst>
              <a:ext uri="{FF2B5EF4-FFF2-40B4-BE49-F238E27FC236}">
                <a16:creationId xmlns:a16="http://schemas.microsoft.com/office/drawing/2014/main" id="{B3EC5789-2767-E150-E6B9-4C49C5DE0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a:extLst>
              <a:ext uri="{FF2B5EF4-FFF2-40B4-BE49-F238E27FC236}">
                <a16:creationId xmlns:a16="http://schemas.microsoft.com/office/drawing/2014/main" id="{44863601-C4FF-BB9E-8969-989EDB062975}"/>
              </a:ext>
            </a:extLst>
          </p:cNvPr>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a:extLst>
              <a:ext uri="{FF2B5EF4-FFF2-40B4-BE49-F238E27FC236}">
                <a16:creationId xmlns:a16="http://schemas.microsoft.com/office/drawing/2014/main" id="{2816FEA8-C217-3C06-45B6-05CA0DF6EBA0}"/>
              </a:ext>
            </a:extLst>
          </p:cNvPr>
          <p:cNvSpPr txBox="1">
            <a:spLocks/>
          </p:cNvSpPr>
          <p:nvPr/>
        </p:nvSpPr>
        <p:spPr>
          <a:xfrm>
            <a:off x="1534480" y="499439"/>
            <a:ext cx="9083455" cy="175260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dirty="0">
                <a:latin typeface="Trebuchet MS"/>
              </a:rPr>
              <a:t>Our Year 4 Mozart Timetable</a:t>
            </a:r>
            <a:endParaRPr lang="en-GB" sz="4400" dirty="0">
              <a:latin typeface="Trebuchet MS" panose="020B0603020202020204" pitchFamily="34" charset="0"/>
            </a:endParaRPr>
          </a:p>
        </p:txBody>
      </p:sp>
      <p:pic>
        <p:nvPicPr>
          <p:cNvPr id="2" name="Picture 1" descr="A colorful squares with black text&#10;&#10;AI-generated content may be incorrect.">
            <a:extLst>
              <a:ext uri="{FF2B5EF4-FFF2-40B4-BE49-F238E27FC236}">
                <a16:creationId xmlns:a16="http://schemas.microsoft.com/office/drawing/2014/main" id="{DC2DEE25-8BF5-F94E-9A63-629205EC9588}"/>
              </a:ext>
            </a:extLst>
          </p:cNvPr>
          <p:cNvPicPr>
            <a:picLocks noChangeAspect="1"/>
          </p:cNvPicPr>
          <p:nvPr/>
        </p:nvPicPr>
        <p:blipFill>
          <a:blip r:embed="rId4"/>
          <a:stretch>
            <a:fillRect/>
          </a:stretch>
        </p:blipFill>
        <p:spPr>
          <a:xfrm>
            <a:off x="1995178" y="1303193"/>
            <a:ext cx="8043306" cy="4459432"/>
          </a:xfrm>
          <a:prstGeom prst="rect">
            <a:avLst/>
          </a:prstGeom>
        </p:spPr>
      </p:pic>
    </p:spTree>
    <p:extLst>
      <p:ext uri="{BB962C8B-B14F-4D97-AF65-F5344CB8AC3E}">
        <p14:creationId xmlns:p14="http://schemas.microsoft.com/office/powerpoint/2010/main" val="2513861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17179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422210" y="350704"/>
            <a:ext cx="7460495" cy="7877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a:latin typeface="Trebuchet MS" panose="020B0603020202020204" pitchFamily="34" charset="0"/>
              </a:rPr>
              <a:t>Year 4 Timetable</a:t>
            </a:r>
          </a:p>
        </p:txBody>
      </p:sp>
      <p:sp>
        <p:nvSpPr>
          <p:cNvPr id="9" name="Content Placeholder 2"/>
          <p:cNvSpPr txBox="1">
            <a:spLocks/>
          </p:cNvSpPr>
          <p:nvPr/>
        </p:nvSpPr>
        <p:spPr>
          <a:xfrm>
            <a:off x="1097280" y="1018828"/>
            <a:ext cx="10720218" cy="4267200"/>
          </a:xfrm>
          <a:prstGeom prst="rect">
            <a:avLst/>
          </a:prstGeom>
        </p:spPr>
        <p:txBody>
          <a:bodyPr lIns="91440" tIns="45720" rIns="91440" bIns="45720" anchor="t">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dirty="0"/>
              <a:t>Wednesday afternoon is our ICT  and TTRS slot. </a:t>
            </a:r>
            <a:endParaRPr lang="en-GB" dirty="0">
              <a:ea typeface="Calibri"/>
              <a:cs typeface="Calibri"/>
            </a:endParaRPr>
          </a:p>
          <a:p>
            <a:pPr>
              <a:lnSpc>
                <a:spcPct val="150000"/>
              </a:lnSpc>
            </a:pPr>
            <a:r>
              <a:rPr lang="en-GB" dirty="0"/>
              <a:t>Tuesday afternoon is our P.E. slot, please send the children in full P.E. kit.</a:t>
            </a:r>
            <a:endParaRPr lang="en-GB" dirty="0">
              <a:ea typeface="Calibri"/>
              <a:cs typeface="Calibri"/>
            </a:endParaRPr>
          </a:p>
          <a:p>
            <a:pPr>
              <a:lnSpc>
                <a:spcPct val="150000"/>
              </a:lnSpc>
            </a:pPr>
            <a:r>
              <a:rPr lang="en-GB" dirty="0"/>
              <a:t>Wednesday afternoon is our library slot.</a:t>
            </a:r>
            <a:endParaRPr lang="en-GB" dirty="0">
              <a:ea typeface="Calibri"/>
              <a:cs typeface="Calibri"/>
            </a:endParaRPr>
          </a:p>
          <a:p>
            <a:pPr>
              <a:lnSpc>
                <a:spcPct val="150000"/>
              </a:lnSpc>
            </a:pPr>
            <a:r>
              <a:rPr lang="en-GB" dirty="0"/>
              <a:t>Friday homework and spellings are given out.</a:t>
            </a:r>
            <a:endParaRPr lang="en-GB">
              <a:ea typeface="Calibri"/>
              <a:cs typeface="Calibri"/>
            </a:endParaRPr>
          </a:p>
          <a:p>
            <a:pPr>
              <a:lnSpc>
                <a:spcPct val="150000"/>
              </a:lnSpc>
            </a:pPr>
            <a:r>
              <a:rPr lang="en-GB" dirty="0"/>
              <a:t>Homework is returned the following Wednesday and spellings are completed daily, along with reading.</a:t>
            </a:r>
            <a:endParaRPr lang="en-GB" dirty="0">
              <a:ea typeface="Calibri"/>
              <a:cs typeface="Calibri"/>
            </a:endParaRPr>
          </a:p>
          <a:p>
            <a:pPr>
              <a:lnSpc>
                <a:spcPct val="150000"/>
              </a:lnSpc>
            </a:pPr>
            <a:r>
              <a:rPr lang="en-GB" dirty="0"/>
              <a:t>Swimming will be in the summer term.</a:t>
            </a:r>
            <a:endParaRPr lang="en-GB" dirty="0">
              <a:ea typeface="Calibri"/>
              <a:cs typeface="Calibri"/>
            </a:endParaRPr>
          </a:p>
          <a:p>
            <a:pPr marL="0" indent="0">
              <a:buFont typeface="Arial" panose="020B0604020202020204" pitchFamily="34" charset="0"/>
              <a:buNone/>
            </a:pPr>
            <a:endParaRPr lang="en-GB"/>
          </a:p>
          <a:p>
            <a:pPr marL="0" indent="0">
              <a:buFont typeface="Arial" panose="020B0604020202020204" pitchFamily="34" charset="0"/>
              <a:buNone/>
            </a:pPr>
            <a:endParaRPr lang="en-GB"/>
          </a:p>
        </p:txBody>
      </p:sp>
    </p:spTree>
    <p:extLst>
      <p:ext uri="{BB962C8B-B14F-4D97-AF65-F5344CB8AC3E}">
        <p14:creationId xmlns:p14="http://schemas.microsoft.com/office/powerpoint/2010/main" val="1068040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5" name="Rectangle 44"/>
          <p:cNvSpPr/>
          <p:nvPr/>
        </p:nvSpPr>
        <p:spPr>
          <a:xfrm>
            <a:off x="5034841" y="1586725"/>
            <a:ext cx="1995860" cy="12749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pic>
        <p:nvPicPr>
          <p:cNvPr id="1026" name="Picture 2" descr="Town Farm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19" y="231885"/>
            <a:ext cx="1003780" cy="1296144"/>
          </a:xfrm>
          <a:prstGeom prst="rect">
            <a:avLst/>
          </a:prstGeom>
          <a:noFill/>
        </p:spPr>
      </p:pic>
      <p:sp>
        <p:nvSpPr>
          <p:cNvPr id="7" name="Rectangle 6"/>
          <p:cNvSpPr/>
          <p:nvPr/>
        </p:nvSpPr>
        <p:spPr>
          <a:xfrm>
            <a:off x="1825878" y="221866"/>
            <a:ext cx="2948187" cy="14799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1000" b="1" u="sng" dirty="0">
              <a:solidFill>
                <a:schemeClr val="tx1"/>
              </a:solidFill>
              <a:cs typeface="Calibri"/>
            </a:endParaRPr>
          </a:p>
        </p:txBody>
      </p:sp>
      <p:sp>
        <p:nvSpPr>
          <p:cNvPr id="8" name="Rectangle 7"/>
          <p:cNvSpPr/>
          <p:nvPr/>
        </p:nvSpPr>
        <p:spPr>
          <a:xfrm>
            <a:off x="4890158" y="1596879"/>
            <a:ext cx="2314256" cy="1138773"/>
          </a:xfrm>
          <a:prstGeom prst="rect">
            <a:avLst/>
          </a:prstGeom>
          <a:noFill/>
        </p:spPr>
        <p:txBody>
          <a:bodyPr wrap="square" lIns="91440" tIns="45720" rIns="91440" bIns="45720" anchor="t">
            <a:spAutoFit/>
          </a:bodyPr>
          <a:lstStyle/>
          <a:p>
            <a:pPr algn="ctr"/>
            <a:r>
              <a:rPr lang="en-US" sz="4400" b="1" cap="none" spc="0" dirty="0">
                <a:ln w="17780" cmpd="sng">
                  <a:solidFill>
                    <a:schemeClr val="accent1">
                      <a:tint val="3000"/>
                    </a:schemeClr>
                  </a:solidFill>
                  <a:prstDash val="solid"/>
                  <a:miter lim="800000"/>
                </a:ln>
                <a:effectLst>
                  <a:outerShdw blurRad="55000" dist="50800" dir="5400000" algn="tl">
                    <a:srgbClr val="000000">
                      <a:alpha val="33000"/>
                    </a:srgbClr>
                  </a:outerShdw>
                </a:effectLst>
              </a:rPr>
              <a:t>Year 4  </a:t>
            </a:r>
          </a:p>
          <a:p>
            <a:pPr algn="ctr"/>
            <a:r>
              <a:rPr lang="en-US" sz="2400" b="1" dirty="0">
                <a:ln w="17780" cmpd="sng">
                  <a:solidFill>
                    <a:schemeClr val="accent1">
                      <a:tint val="3000"/>
                    </a:schemeClr>
                  </a:solidFill>
                  <a:prstDash val="solid"/>
                  <a:miter lim="800000"/>
                </a:ln>
                <a:effectLst>
                  <a:outerShdw blurRad="55000" dist="50800" dir="5400000" algn="tl">
                    <a:srgbClr val="000000">
                      <a:alpha val="33000"/>
                    </a:srgbClr>
                  </a:outerShdw>
                </a:effectLst>
              </a:rPr>
              <a:t>2025-26</a:t>
            </a:r>
            <a:endParaRPr lang="en-US" sz="2400" b="1" cap="none" spc="0" dirty="0">
              <a:ln w="17780" cmpd="sng">
                <a:solidFill>
                  <a:srgbClr val="4F81BD">
                    <a:tint val="3000"/>
                  </a:srgbClr>
                </a:solidFill>
                <a:prstDash val="solid"/>
                <a:miter lim="800000"/>
              </a:ln>
              <a:effectLst>
                <a:outerShdw blurRad="55000" dist="50800" dir="5400000" algn="tl">
                  <a:srgbClr val="000000">
                    <a:alpha val="33000"/>
                  </a:srgbClr>
                </a:outerShdw>
              </a:effectLst>
              <a:cs typeface="Calibri"/>
            </a:endParaRPr>
          </a:p>
        </p:txBody>
      </p:sp>
      <p:sp>
        <p:nvSpPr>
          <p:cNvPr id="23" name="TextBox 22"/>
          <p:cNvSpPr txBox="1"/>
          <p:nvPr/>
        </p:nvSpPr>
        <p:spPr>
          <a:xfrm>
            <a:off x="2466536" y="212906"/>
            <a:ext cx="1684867" cy="246221"/>
          </a:xfrm>
          <a:prstGeom prst="rect">
            <a:avLst/>
          </a:prstGeom>
          <a:noFill/>
        </p:spPr>
        <p:txBody>
          <a:bodyPr wrap="square" rtlCol="0">
            <a:spAutoFit/>
          </a:bodyPr>
          <a:lstStyle/>
          <a:p>
            <a:pPr algn="ctr"/>
            <a:r>
              <a:rPr lang="en-GB" sz="1000" b="1" u="sng" dirty="0"/>
              <a:t>ENGLISH (Power of Reading)</a:t>
            </a:r>
          </a:p>
        </p:txBody>
      </p:sp>
      <p:sp>
        <p:nvSpPr>
          <p:cNvPr id="25" name="TextBox 24"/>
          <p:cNvSpPr txBox="1"/>
          <p:nvPr/>
        </p:nvSpPr>
        <p:spPr>
          <a:xfrm>
            <a:off x="2854470" y="436151"/>
            <a:ext cx="1062649" cy="1492716"/>
          </a:xfrm>
          <a:prstGeom prst="rect">
            <a:avLst/>
          </a:prstGeom>
          <a:noFill/>
        </p:spPr>
        <p:txBody>
          <a:bodyPr wrap="square" lIns="91440" tIns="45720" rIns="91440" bIns="45720" rtlCol="0" anchor="t">
            <a:spAutoFit/>
          </a:bodyPr>
          <a:lstStyle/>
          <a:p>
            <a:pPr algn="ctr"/>
            <a:r>
              <a:rPr lang="en-GB" sz="1050" b="1" u="sng" dirty="0"/>
              <a:t>Spring 1</a:t>
            </a:r>
          </a:p>
          <a:p>
            <a:pPr algn="ctr"/>
            <a:r>
              <a:rPr lang="en-GB" sz="900" dirty="0"/>
              <a:t>Iron Man </a:t>
            </a:r>
          </a:p>
          <a:p>
            <a:pPr algn="ctr"/>
            <a:endParaRPr lang="en-GB" sz="1050" b="1" u="sng" dirty="0"/>
          </a:p>
          <a:p>
            <a:pPr algn="ctr"/>
            <a:r>
              <a:rPr lang="en-GB" sz="1050" b="1" u="sng" dirty="0"/>
              <a:t>Spring 2</a:t>
            </a:r>
          </a:p>
          <a:p>
            <a:pPr algn="ctr"/>
            <a:r>
              <a:rPr lang="en-GB" sz="900" dirty="0"/>
              <a:t>Rhythm of Rain</a:t>
            </a:r>
            <a:endParaRPr lang="en-GB" sz="1800" dirty="0"/>
          </a:p>
          <a:p>
            <a:pPr algn="ctr"/>
            <a:r>
              <a:rPr lang="en-GB" sz="900" dirty="0">
                <a:ea typeface="Calibri"/>
                <a:cs typeface="Calibri"/>
              </a:rPr>
              <a:t>Cosmic Disco</a:t>
            </a:r>
          </a:p>
          <a:p>
            <a:pPr algn="ctr"/>
            <a:endParaRPr lang="en-GB" sz="1050" dirty="0"/>
          </a:p>
          <a:p>
            <a:endParaRPr lang="en-GB" sz="800" dirty="0"/>
          </a:p>
          <a:p>
            <a:endParaRPr lang="en-GB" sz="700" dirty="0"/>
          </a:p>
          <a:p>
            <a:endParaRPr lang="en-GB" sz="700" dirty="0"/>
          </a:p>
        </p:txBody>
      </p:sp>
      <p:sp>
        <p:nvSpPr>
          <p:cNvPr id="26" name="TextBox 25"/>
          <p:cNvSpPr txBox="1"/>
          <p:nvPr/>
        </p:nvSpPr>
        <p:spPr>
          <a:xfrm>
            <a:off x="3835127" y="438669"/>
            <a:ext cx="870664" cy="1792798"/>
          </a:xfrm>
          <a:prstGeom prst="rect">
            <a:avLst/>
          </a:prstGeom>
          <a:noFill/>
        </p:spPr>
        <p:txBody>
          <a:bodyPr wrap="square" lIns="91440" tIns="45720" rIns="91440" bIns="45720" rtlCol="0" anchor="t">
            <a:spAutoFit/>
          </a:bodyPr>
          <a:lstStyle/>
          <a:p>
            <a:pPr algn="ctr"/>
            <a:r>
              <a:rPr lang="en-GB" sz="1050" b="1" u="sng" dirty="0"/>
              <a:t>Summer 1</a:t>
            </a:r>
          </a:p>
          <a:p>
            <a:pPr algn="ctr"/>
            <a:r>
              <a:rPr lang="en-GB" sz="900" dirty="0">
                <a:cs typeface="Calibri"/>
              </a:rPr>
              <a:t>Arthur and the Golden Rope </a:t>
            </a:r>
          </a:p>
          <a:p>
            <a:pPr algn="ctr"/>
            <a:endParaRPr lang="en-GB" sz="1000" b="1" u="sng" dirty="0"/>
          </a:p>
          <a:p>
            <a:pPr algn="ctr"/>
            <a:r>
              <a:rPr lang="en-GB" sz="1000" b="1" u="sng" dirty="0"/>
              <a:t>Summer 2</a:t>
            </a:r>
          </a:p>
          <a:p>
            <a:pPr algn="ctr"/>
            <a:r>
              <a:rPr lang="en-GB" sz="900" dirty="0" err="1"/>
              <a:t>Varjak</a:t>
            </a:r>
            <a:r>
              <a:rPr lang="en-GB" sz="900" dirty="0"/>
              <a:t> Paw</a:t>
            </a:r>
            <a:endParaRPr lang="en-GB" sz="1800" dirty="0"/>
          </a:p>
          <a:p>
            <a:endParaRPr lang="en-GB" sz="650" dirty="0"/>
          </a:p>
          <a:p>
            <a:r>
              <a:rPr lang="en-GB" sz="650" dirty="0"/>
              <a:t> </a:t>
            </a:r>
          </a:p>
          <a:p>
            <a:endParaRPr lang="en-GB" sz="1000" b="1" u="sng" dirty="0"/>
          </a:p>
          <a:p>
            <a:endParaRPr lang="en-GB" sz="1000" b="1" u="sng" dirty="0"/>
          </a:p>
          <a:p>
            <a:endParaRPr lang="en-GB" sz="1000" b="1" u="sng" dirty="0"/>
          </a:p>
          <a:p>
            <a:endParaRPr lang="en-GB" sz="1000" b="1" u="sng" dirty="0"/>
          </a:p>
        </p:txBody>
      </p:sp>
      <p:sp>
        <p:nvSpPr>
          <p:cNvPr id="27" name="TextBox 26"/>
          <p:cNvSpPr txBox="1"/>
          <p:nvPr/>
        </p:nvSpPr>
        <p:spPr>
          <a:xfrm>
            <a:off x="1765221" y="432244"/>
            <a:ext cx="1238285" cy="1685077"/>
          </a:xfrm>
          <a:prstGeom prst="rect">
            <a:avLst/>
          </a:prstGeom>
          <a:noFill/>
        </p:spPr>
        <p:txBody>
          <a:bodyPr wrap="square" lIns="91440" tIns="45720" rIns="91440" bIns="45720" rtlCol="0" anchor="t">
            <a:spAutoFit/>
          </a:bodyPr>
          <a:lstStyle/>
          <a:p>
            <a:pPr algn="ctr"/>
            <a:r>
              <a:rPr lang="en-GB" sz="1050" b="1" u="sng" dirty="0"/>
              <a:t>Autumn 1</a:t>
            </a:r>
          </a:p>
          <a:p>
            <a:pPr algn="ctr"/>
            <a:r>
              <a:rPr lang="en-GB" sz="900" dirty="0">
                <a:cs typeface="Calibri"/>
              </a:rPr>
              <a:t>Gregory Cool</a:t>
            </a:r>
            <a:endParaRPr lang="en-US" sz="900" dirty="0">
              <a:cs typeface="Calibri"/>
            </a:endParaRPr>
          </a:p>
          <a:p>
            <a:pPr algn="ctr"/>
            <a:r>
              <a:rPr lang="en-GB" sz="900" dirty="0">
                <a:cs typeface="Calibri"/>
              </a:rPr>
              <a:t>Into the Forest</a:t>
            </a:r>
            <a:endParaRPr lang="en-GB" sz="1800" dirty="0"/>
          </a:p>
          <a:p>
            <a:pPr algn="ctr"/>
            <a:endParaRPr lang="en-GB" sz="1050" b="1" u="sng" dirty="0"/>
          </a:p>
          <a:p>
            <a:pPr algn="ctr"/>
            <a:r>
              <a:rPr lang="en-GB" sz="1050" b="1" u="sng" dirty="0"/>
              <a:t>Autumn 2</a:t>
            </a:r>
            <a:endParaRPr lang="en-GB" sz="1800" dirty="0">
              <a:ea typeface="Calibri"/>
              <a:cs typeface="Calibri"/>
            </a:endParaRPr>
          </a:p>
          <a:p>
            <a:pPr algn="ctr"/>
            <a:r>
              <a:rPr lang="en-GB" sz="900" dirty="0">
                <a:ea typeface="Calibri"/>
                <a:cs typeface="Calibri"/>
              </a:rPr>
              <a:t>Leon and the Place Between</a:t>
            </a:r>
          </a:p>
          <a:p>
            <a:pPr algn="ctr"/>
            <a:endParaRPr lang="en-GB" sz="900" dirty="0">
              <a:ea typeface="Calibri"/>
              <a:cs typeface="Calibri"/>
            </a:endParaRPr>
          </a:p>
          <a:p>
            <a:pPr algn="ctr"/>
            <a:endParaRPr lang="en-GB" sz="900" dirty="0"/>
          </a:p>
          <a:p>
            <a:pPr algn="ctr"/>
            <a:endParaRPr lang="en-GB" sz="900" dirty="0">
              <a:cs typeface="Calibri"/>
            </a:endParaRPr>
          </a:p>
          <a:p>
            <a:pPr algn="ctr"/>
            <a:endParaRPr lang="en-GB" sz="900" dirty="0">
              <a:ea typeface="Calibri"/>
              <a:cs typeface="Calibri"/>
            </a:endParaRPr>
          </a:p>
        </p:txBody>
      </p:sp>
      <p:sp>
        <p:nvSpPr>
          <p:cNvPr id="29" name="Rectangle 28"/>
          <p:cNvSpPr/>
          <p:nvPr/>
        </p:nvSpPr>
        <p:spPr>
          <a:xfrm>
            <a:off x="1804819" y="1772537"/>
            <a:ext cx="2959251" cy="14022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30" name="Rectangle 29"/>
          <p:cNvSpPr/>
          <p:nvPr/>
        </p:nvSpPr>
        <p:spPr>
          <a:xfrm>
            <a:off x="1814815" y="3229851"/>
            <a:ext cx="2959251" cy="209150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40" name="Rectangle 39"/>
          <p:cNvSpPr/>
          <p:nvPr/>
        </p:nvSpPr>
        <p:spPr>
          <a:xfrm>
            <a:off x="7286223" y="198099"/>
            <a:ext cx="3076696" cy="18220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41" name="TextBox 40"/>
          <p:cNvSpPr txBox="1"/>
          <p:nvPr/>
        </p:nvSpPr>
        <p:spPr>
          <a:xfrm>
            <a:off x="8322916" y="174332"/>
            <a:ext cx="1061388" cy="246221"/>
          </a:xfrm>
          <a:prstGeom prst="rect">
            <a:avLst/>
          </a:prstGeom>
          <a:noFill/>
        </p:spPr>
        <p:txBody>
          <a:bodyPr wrap="square" rtlCol="0">
            <a:spAutoFit/>
          </a:bodyPr>
          <a:lstStyle/>
          <a:p>
            <a:pPr algn="ctr"/>
            <a:r>
              <a:rPr lang="en-GB" sz="1000" b="1" u="sng" dirty="0"/>
              <a:t>MATHS</a:t>
            </a:r>
          </a:p>
        </p:txBody>
      </p:sp>
      <p:sp>
        <p:nvSpPr>
          <p:cNvPr id="46" name="TextBox 45"/>
          <p:cNvSpPr txBox="1"/>
          <p:nvPr/>
        </p:nvSpPr>
        <p:spPr>
          <a:xfrm>
            <a:off x="2668808" y="1776652"/>
            <a:ext cx="1061388" cy="246221"/>
          </a:xfrm>
          <a:prstGeom prst="rect">
            <a:avLst/>
          </a:prstGeom>
          <a:noFill/>
        </p:spPr>
        <p:txBody>
          <a:bodyPr wrap="square" rtlCol="0">
            <a:spAutoFit/>
          </a:bodyPr>
          <a:lstStyle/>
          <a:p>
            <a:pPr algn="ctr"/>
            <a:r>
              <a:rPr lang="en-GB" sz="1000" b="1" u="sng" dirty="0"/>
              <a:t>SCIENCE</a:t>
            </a:r>
          </a:p>
        </p:txBody>
      </p:sp>
      <p:sp>
        <p:nvSpPr>
          <p:cNvPr id="59" name="TextBox 58"/>
          <p:cNvSpPr txBox="1"/>
          <p:nvPr/>
        </p:nvSpPr>
        <p:spPr>
          <a:xfrm>
            <a:off x="1763434" y="1965547"/>
            <a:ext cx="1404581" cy="1523494"/>
          </a:xfrm>
          <a:prstGeom prst="rect">
            <a:avLst/>
          </a:prstGeom>
          <a:noFill/>
        </p:spPr>
        <p:txBody>
          <a:bodyPr wrap="square" lIns="91440" tIns="45720" rIns="91440" bIns="45720" rtlCol="0" anchor="t">
            <a:spAutoFit/>
          </a:bodyPr>
          <a:lstStyle/>
          <a:p>
            <a:pPr algn="ctr"/>
            <a:r>
              <a:rPr lang="en-GB" sz="1000" b="1" u="sng" dirty="0"/>
              <a:t>Autumn 1</a:t>
            </a:r>
            <a:endParaRPr lang="en-US" sz="1000" dirty="0"/>
          </a:p>
          <a:p>
            <a:pPr algn="ctr"/>
            <a:r>
              <a:rPr lang="en-GB" sz="900">
                <a:ea typeface="Calibri"/>
                <a:cs typeface="Calibri"/>
              </a:rPr>
              <a:t>Scientists and Inventors</a:t>
            </a:r>
          </a:p>
          <a:p>
            <a:pPr algn="ctr"/>
            <a:endParaRPr lang="en-GB" sz="1000" b="1" u="sng" dirty="0">
              <a:ea typeface="Calibri"/>
              <a:cs typeface="Calibri"/>
            </a:endParaRPr>
          </a:p>
          <a:p>
            <a:pPr algn="ctr"/>
            <a:r>
              <a:rPr lang="en-GB" sz="1000" b="1" u="sng"/>
              <a:t>Autumn 2</a:t>
            </a:r>
            <a:endParaRPr lang="en-GB" sz="1800">
              <a:ea typeface="Calibri"/>
              <a:cs typeface="Calibri"/>
            </a:endParaRPr>
          </a:p>
          <a:p>
            <a:pPr algn="ctr"/>
            <a:r>
              <a:rPr lang="en-GB" sz="900" dirty="0">
                <a:ea typeface="Calibri"/>
                <a:cs typeface="Calibri"/>
              </a:rPr>
              <a:t>Living Things and </a:t>
            </a:r>
            <a:r>
              <a:rPr lang="en-GB" sz="900">
                <a:ea typeface="Calibri"/>
                <a:cs typeface="Calibri"/>
              </a:rPr>
              <a:t>their Habitats</a:t>
            </a:r>
            <a:endParaRPr lang="en-GB" sz="900" dirty="0">
              <a:ea typeface="Calibri"/>
              <a:cs typeface="Calibri"/>
            </a:endParaRPr>
          </a:p>
          <a:p>
            <a:pPr algn="ctr"/>
            <a:endParaRPr lang="en-GB" sz="900" dirty="0">
              <a:ea typeface="Calibri"/>
              <a:cs typeface="Calibri"/>
            </a:endParaRPr>
          </a:p>
          <a:p>
            <a:pPr algn="ctr"/>
            <a:endParaRPr lang="en-GB" sz="900" b="1" dirty="0">
              <a:ea typeface="Calibri"/>
              <a:cs typeface="Calibri"/>
            </a:endParaRPr>
          </a:p>
          <a:p>
            <a:pPr algn="ctr"/>
            <a:endParaRPr lang="en-GB" sz="900" dirty="0">
              <a:ea typeface="Calibri"/>
              <a:cs typeface="Calibri"/>
            </a:endParaRPr>
          </a:p>
          <a:p>
            <a:pPr algn="ctr"/>
            <a:endParaRPr lang="en-GB" sz="900" b="1" dirty="0">
              <a:ea typeface="Calibri"/>
              <a:cs typeface="Calibri"/>
            </a:endParaRPr>
          </a:p>
        </p:txBody>
      </p:sp>
      <p:sp>
        <p:nvSpPr>
          <p:cNvPr id="60" name="TextBox 59"/>
          <p:cNvSpPr txBox="1"/>
          <p:nvPr/>
        </p:nvSpPr>
        <p:spPr>
          <a:xfrm>
            <a:off x="2952214" y="2004596"/>
            <a:ext cx="881848" cy="1107996"/>
          </a:xfrm>
          <a:prstGeom prst="rect">
            <a:avLst/>
          </a:prstGeom>
          <a:noFill/>
        </p:spPr>
        <p:txBody>
          <a:bodyPr wrap="square" lIns="91440" tIns="45720" rIns="91440" bIns="45720" rtlCol="0" anchor="t">
            <a:spAutoFit/>
          </a:bodyPr>
          <a:lstStyle/>
          <a:p>
            <a:pPr algn="ctr"/>
            <a:r>
              <a:rPr lang="en-GB" sz="1000" b="1" u="sng" dirty="0"/>
              <a:t>Spring 1</a:t>
            </a:r>
          </a:p>
          <a:p>
            <a:pPr algn="ctr"/>
            <a:r>
              <a:rPr lang="en-GB" sz="900" dirty="0">
                <a:cs typeface="Calibri"/>
              </a:rPr>
              <a:t>Electricity</a:t>
            </a:r>
            <a:endParaRPr lang="en-GB" sz="1800" dirty="0"/>
          </a:p>
          <a:p>
            <a:pPr algn="ctr"/>
            <a:endParaRPr lang="en-GB" sz="1000" b="1" u="sng" dirty="0"/>
          </a:p>
          <a:p>
            <a:pPr algn="ctr"/>
            <a:r>
              <a:rPr lang="en-GB" sz="1000" b="1" u="sng" dirty="0"/>
              <a:t>Spring 2</a:t>
            </a:r>
            <a:endParaRPr lang="en-GB" sz="1800" dirty="0"/>
          </a:p>
          <a:p>
            <a:pPr algn="ctr"/>
            <a:r>
              <a:rPr lang="en-GB" sz="900" dirty="0">
                <a:cs typeface="Calibri"/>
              </a:rPr>
              <a:t>States of Matter</a:t>
            </a:r>
          </a:p>
          <a:p>
            <a:pPr algn="ctr"/>
            <a:endParaRPr lang="en-GB" sz="900" dirty="0">
              <a:cs typeface="Calibri"/>
            </a:endParaRPr>
          </a:p>
        </p:txBody>
      </p:sp>
      <p:sp>
        <p:nvSpPr>
          <p:cNvPr id="61" name="TextBox 60"/>
          <p:cNvSpPr txBox="1"/>
          <p:nvPr/>
        </p:nvSpPr>
        <p:spPr>
          <a:xfrm>
            <a:off x="3813033" y="1997824"/>
            <a:ext cx="830761" cy="1231106"/>
          </a:xfrm>
          <a:prstGeom prst="rect">
            <a:avLst/>
          </a:prstGeom>
          <a:noFill/>
        </p:spPr>
        <p:txBody>
          <a:bodyPr wrap="square" lIns="91440" tIns="45720" rIns="91440" bIns="45720" rtlCol="0" anchor="t">
            <a:spAutoFit/>
          </a:bodyPr>
          <a:lstStyle/>
          <a:p>
            <a:pPr algn="ctr"/>
            <a:r>
              <a:rPr lang="en-GB" sz="1000" b="1" u="sng" dirty="0"/>
              <a:t>Summer 1</a:t>
            </a:r>
          </a:p>
          <a:p>
            <a:pPr algn="ctr"/>
            <a:r>
              <a:rPr lang="en-GB" sz="900" dirty="0"/>
              <a:t>Sound</a:t>
            </a:r>
          </a:p>
          <a:p>
            <a:pPr algn="ctr"/>
            <a:endParaRPr lang="en-GB" sz="900" dirty="0"/>
          </a:p>
          <a:p>
            <a:pPr algn="ctr"/>
            <a:r>
              <a:rPr lang="en-GB" sz="1000" b="1" u="sng" dirty="0"/>
              <a:t>Summer 2</a:t>
            </a:r>
          </a:p>
          <a:p>
            <a:pPr algn="ctr"/>
            <a:r>
              <a:rPr lang="en-GB" sz="900" dirty="0">
                <a:cs typeface="Calibri"/>
              </a:rPr>
              <a:t>Animals including Humans</a:t>
            </a:r>
            <a:endParaRPr lang="en-GB" sz="900" dirty="0"/>
          </a:p>
          <a:p>
            <a:pPr algn="ctr"/>
            <a:endParaRPr lang="en-GB" sz="900" dirty="0"/>
          </a:p>
        </p:txBody>
      </p:sp>
      <p:sp>
        <p:nvSpPr>
          <p:cNvPr id="62" name="Rectangle 61"/>
          <p:cNvSpPr/>
          <p:nvPr/>
        </p:nvSpPr>
        <p:spPr>
          <a:xfrm>
            <a:off x="7289717" y="2057605"/>
            <a:ext cx="3076696" cy="118607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63" name="TextBox 62"/>
          <p:cNvSpPr txBox="1"/>
          <p:nvPr/>
        </p:nvSpPr>
        <p:spPr>
          <a:xfrm>
            <a:off x="7300112" y="2079003"/>
            <a:ext cx="3020173" cy="246221"/>
          </a:xfrm>
          <a:prstGeom prst="rect">
            <a:avLst/>
          </a:prstGeom>
          <a:noFill/>
        </p:spPr>
        <p:txBody>
          <a:bodyPr wrap="square" rtlCol="0">
            <a:spAutoFit/>
          </a:bodyPr>
          <a:lstStyle/>
          <a:p>
            <a:pPr algn="ctr"/>
            <a:r>
              <a:rPr lang="en-US" sz="1000" b="1" u="sng" dirty="0"/>
              <a:t>Humanities (Geography and History) </a:t>
            </a:r>
            <a:endParaRPr lang="en-GB" sz="1000" b="1" u="sng" dirty="0"/>
          </a:p>
        </p:txBody>
      </p:sp>
      <p:sp>
        <p:nvSpPr>
          <p:cNvPr id="64" name="TextBox 63"/>
          <p:cNvSpPr txBox="1"/>
          <p:nvPr/>
        </p:nvSpPr>
        <p:spPr>
          <a:xfrm>
            <a:off x="7249256" y="2305551"/>
            <a:ext cx="1183463" cy="954107"/>
          </a:xfrm>
          <a:prstGeom prst="rect">
            <a:avLst/>
          </a:prstGeom>
          <a:noFill/>
        </p:spPr>
        <p:txBody>
          <a:bodyPr wrap="square" lIns="91440" tIns="45720" rIns="91440" bIns="45720" rtlCol="0" anchor="t">
            <a:spAutoFit/>
          </a:bodyPr>
          <a:lstStyle/>
          <a:p>
            <a:pPr algn="ctr"/>
            <a:r>
              <a:rPr lang="en-GB" sz="1000" b="1" u="sng" dirty="0"/>
              <a:t>Autumn 1</a:t>
            </a:r>
          </a:p>
          <a:p>
            <a:pPr algn="ctr"/>
            <a:r>
              <a:rPr lang="en-GB" sz="900" dirty="0">
                <a:cs typeface="Calibri"/>
              </a:rPr>
              <a:t>All Around the World</a:t>
            </a:r>
          </a:p>
          <a:p>
            <a:pPr algn="ctr"/>
            <a:endParaRPr lang="en-GB" sz="900" dirty="0"/>
          </a:p>
          <a:p>
            <a:pPr algn="ctr"/>
            <a:r>
              <a:rPr lang="en-GB" sz="1000" b="1" u="sng" dirty="0"/>
              <a:t>Autumn 2</a:t>
            </a:r>
          </a:p>
          <a:p>
            <a:pPr algn="ctr"/>
            <a:r>
              <a:rPr lang="en-GB" sz="900" dirty="0"/>
              <a:t>Romans</a:t>
            </a:r>
            <a:endParaRPr lang="en-GB" sz="1800" dirty="0"/>
          </a:p>
          <a:p>
            <a:pPr algn="ctr"/>
            <a:endParaRPr lang="en-GB" sz="900" dirty="0">
              <a:cs typeface="Calibri"/>
            </a:endParaRPr>
          </a:p>
        </p:txBody>
      </p:sp>
      <p:sp>
        <p:nvSpPr>
          <p:cNvPr id="65" name="TextBox 64"/>
          <p:cNvSpPr txBox="1"/>
          <p:nvPr/>
        </p:nvSpPr>
        <p:spPr>
          <a:xfrm>
            <a:off x="8227873" y="2298128"/>
            <a:ext cx="1042468" cy="1446550"/>
          </a:xfrm>
          <a:prstGeom prst="rect">
            <a:avLst/>
          </a:prstGeom>
          <a:noFill/>
        </p:spPr>
        <p:txBody>
          <a:bodyPr wrap="square" lIns="91440" tIns="45720" rIns="91440" bIns="45720" rtlCol="0" anchor="t">
            <a:spAutoFit/>
          </a:bodyPr>
          <a:lstStyle/>
          <a:p>
            <a:pPr algn="ctr"/>
            <a:r>
              <a:rPr lang="en-GB" sz="1000" b="1" u="sng" dirty="0"/>
              <a:t>Spring 1</a:t>
            </a:r>
          </a:p>
          <a:p>
            <a:pPr algn="ctr"/>
            <a:r>
              <a:rPr lang="en-GB" sz="1000" dirty="0"/>
              <a:t>Vikings And Anglo Saxons</a:t>
            </a:r>
            <a:endParaRPr lang="en-GB" sz="1000" dirty="0">
              <a:cs typeface="Calibri"/>
            </a:endParaRPr>
          </a:p>
          <a:p>
            <a:pPr algn="ctr"/>
            <a:r>
              <a:rPr lang="en-GB" sz="1000" b="1" u="sng" dirty="0"/>
              <a:t>Spring 2</a:t>
            </a:r>
            <a:endParaRPr lang="en-GB" sz="900" dirty="0">
              <a:cs typeface="Calibri"/>
            </a:endParaRPr>
          </a:p>
          <a:p>
            <a:pPr algn="ctr"/>
            <a:r>
              <a:rPr lang="en-GB" sz="900" dirty="0">
                <a:cs typeface="Calibri"/>
              </a:rPr>
              <a:t>Water</a:t>
            </a:r>
            <a:endParaRPr lang="en-GB" sz="1800" dirty="0"/>
          </a:p>
          <a:p>
            <a:pPr algn="ctr"/>
            <a:endParaRPr lang="en-GB" sz="1000" b="1" u="sng" dirty="0"/>
          </a:p>
          <a:p>
            <a:pPr algn="ctr"/>
            <a:endParaRPr lang="en-GB" sz="900" dirty="0"/>
          </a:p>
          <a:p>
            <a:endParaRPr lang="en-GB" sz="1000" dirty="0"/>
          </a:p>
          <a:p>
            <a:endParaRPr lang="en-GB" sz="1000" b="1" u="sng" dirty="0"/>
          </a:p>
        </p:txBody>
      </p:sp>
      <p:sp>
        <p:nvSpPr>
          <p:cNvPr id="66" name="TextBox 65"/>
          <p:cNvSpPr txBox="1"/>
          <p:nvPr/>
        </p:nvSpPr>
        <p:spPr>
          <a:xfrm>
            <a:off x="9153957" y="2243911"/>
            <a:ext cx="1058304" cy="1107996"/>
          </a:xfrm>
          <a:prstGeom prst="rect">
            <a:avLst/>
          </a:prstGeom>
          <a:noFill/>
        </p:spPr>
        <p:txBody>
          <a:bodyPr wrap="square" lIns="91440" tIns="45720" rIns="91440" bIns="45720" rtlCol="0" anchor="t">
            <a:spAutoFit/>
          </a:bodyPr>
          <a:lstStyle/>
          <a:p>
            <a:pPr algn="ctr"/>
            <a:r>
              <a:rPr lang="en-GB" sz="1000" b="1" u="sng" dirty="0"/>
              <a:t>Summer 1</a:t>
            </a:r>
          </a:p>
          <a:p>
            <a:pPr algn="ctr"/>
            <a:r>
              <a:rPr lang="en-GB" sz="900" dirty="0"/>
              <a:t>Crime and Punishment</a:t>
            </a:r>
            <a:endParaRPr lang="en-GB" sz="900" dirty="0">
              <a:cs typeface="Calibri"/>
            </a:endParaRPr>
          </a:p>
          <a:p>
            <a:pPr algn="ctr"/>
            <a:r>
              <a:rPr lang="en-GB" sz="1000" b="1" u="sng" dirty="0"/>
              <a:t>Summer 2</a:t>
            </a:r>
            <a:endParaRPr lang="en-GB" sz="1000" b="1" u="sng" dirty="0">
              <a:cs typeface="Calibri"/>
            </a:endParaRPr>
          </a:p>
          <a:p>
            <a:pPr algn="ctr"/>
            <a:r>
              <a:rPr lang="en-GB" sz="900" dirty="0"/>
              <a:t>What’s it like in Whitby?</a:t>
            </a:r>
          </a:p>
          <a:p>
            <a:pPr algn="ctr"/>
            <a:endParaRPr lang="en-GB" sz="1000" dirty="0"/>
          </a:p>
        </p:txBody>
      </p:sp>
      <p:sp>
        <p:nvSpPr>
          <p:cNvPr id="67" name="TextBox 66"/>
          <p:cNvSpPr txBox="1"/>
          <p:nvPr/>
        </p:nvSpPr>
        <p:spPr>
          <a:xfrm>
            <a:off x="2668808" y="3275701"/>
            <a:ext cx="1075732" cy="246221"/>
          </a:xfrm>
          <a:prstGeom prst="rect">
            <a:avLst/>
          </a:prstGeom>
          <a:noFill/>
        </p:spPr>
        <p:txBody>
          <a:bodyPr wrap="square" rtlCol="0">
            <a:spAutoFit/>
          </a:bodyPr>
          <a:lstStyle/>
          <a:p>
            <a:pPr algn="ctr"/>
            <a:r>
              <a:rPr lang="en-GB" sz="1000" b="1" u="sng" dirty="0"/>
              <a:t>RE</a:t>
            </a:r>
          </a:p>
        </p:txBody>
      </p:sp>
      <p:sp>
        <p:nvSpPr>
          <p:cNvPr id="68" name="TextBox 67"/>
          <p:cNvSpPr txBox="1"/>
          <p:nvPr/>
        </p:nvSpPr>
        <p:spPr>
          <a:xfrm>
            <a:off x="1832874" y="3545370"/>
            <a:ext cx="1046925" cy="1677382"/>
          </a:xfrm>
          <a:prstGeom prst="rect">
            <a:avLst/>
          </a:prstGeom>
          <a:noFill/>
        </p:spPr>
        <p:txBody>
          <a:bodyPr wrap="square" lIns="91440" tIns="45720" rIns="91440" bIns="45720" rtlCol="0" anchor="t">
            <a:spAutoFit/>
          </a:bodyPr>
          <a:lstStyle/>
          <a:p>
            <a:pPr algn="ctr"/>
            <a:r>
              <a:rPr lang="en-GB" sz="1000" b="1" u="sng" dirty="0"/>
              <a:t>Autumn 1</a:t>
            </a:r>
          </a:p>
          <a:p>
            <a:pPr algn="ctr"/>
            <a:r>
              <a:rPr lang="en-GB" sz="900" dirty="0">
                <a:effectLst/>
                <a:latin typeface="Calibri" panose="020F0502020204030204" pitchFamily="34" charset="0"/>
                <a:ea typeface="Calibri" panose="020F0502020204030204" pitchFamily="34" charset="0"/>
                <a:cs typeface="Times New Roman" panose="02020603050405020304" pitchFamily="18" charset="0"/>
              </a:rPr>
              <a:t>What did God promise to his people?</a:t>
            </a:r>
          </a:p>
          <a:p>
            <a:pPr algn="ctr"/>
            <a:endParaRPr lang="en-GB" sz="1000" b="1" u="sng" dirty="0"/>
          </a:p>
          <a:p>
            <a:pPr algn="ctr"/>
            <a:endParaRPr lang="en-GB" sz="1000" b="1" u="sng" dirty="0">
              <a:latin typeface="Calibri"/>
              <a:ea typeface="Calibri" panose="020F0502020204030204" pitchFamily="34" charset="0"/>
              <a:cs typeface="Calibri"/>
            </a:endParaRPr>
          </a:p>
          <a:p>
            <a:pPr algn="ctr"/>
            <a:r>
              <a:rPr lang="en-GB" sz="1000" b="1" u="sng" dirty="0">
                <a:latin typeface="Calibri" panose="020F0502020204030204" pitchFamily="34" charset="0"/>
                <a:ea typeface="Calibri" panose="020F0502020204030204" pitchFamily="34" charset="0"/>
              </a:rPr>
              <a:t>Autumn 2</a:t>
            </a:r>
          </a:p>
          <a:p>
            <a:pPr algn="ctr"/>
            <a:r>
              <a:rPr lang="en-GB" sz="900" dirty="0">
                <a:effectLst/>
                <a:latin typeface="Calibri"/>
                <a:ea typeface="Calibri" panose="020F0502020204030204" pitchFamily="34" charset="0"/>
                <a:cs typeface="Times New Roman"/>
              </a:rPr>
              <a:t>What did Jesus say about God’s kingdom and why is it ‘good news’?</a:t>
            </a:r>
            <a:endParaRPr lang="en-GB" sz="900" b="1" u="sng" dirty="0">
              <a:effectLst/>
              <a:latin typeface="Calibri"/>
              <a:ea typeface="Calibri" panose="020F0502020204030204" pitchFamily="34" charset="0"/>
              <a:cs typeface="Times New Roman"/>
            </a:endParaRPr>
          </a:p>
        </p:txBody>
      </p:sp>
      <p:sp>
        <p:nvSpPr>
          <p:cNvPr id="69" name="TextBox 68"/>
          <p:cNvSpPr txBox="1"/>
          <p:nvPr/>
        </p:nvSpPr>
        <p:spPr>
          <a:xfrm>
            <a:off x="2665969" y="3545211"/>
            <a:ext cx="1237397" cy="1369606"/>
          </a:xfrm>
          <a:prstGeom prst="rect">
            <a:avLst/>
          </a:prstGeom>
          <a:noFill/>
        </p:spPr>
        <p:txBody>
          <a:bodyPr wrap="square" lIns="91440" tIns="45720" rIns="91440" bIns="45720" rtlCol="0" anchor="t">
            <a:spAutoFit/>
          </a:bodyPr>
          <a:lstStyle/>
          <a:p>
            <a:pPr algn="ctr"/>
            <a:r>
              <a:rPr lang="en-GB" sz="1000" b="1" u="sng" dirty="0"/>
              <a:t>Spring 1</a:t>
            </a:r>
          </a:p>
          <a:p>
            <a:pPr algn="ctr">
              <a:defRPr/>
            </a:pPr>
            <a:r>
              <a:rPr lang="en-GB" sz="900" dirty="0">
                <a:effectLst/>
                <a:latin typeface="Calibri"/>
                <a:ea typeface="Calibri" panose="020F0502020204030204" pitchFamily="34" charset="0"/>
                <a:cs typeface="Times New Roman"/>
              </a:rPr>
              <a:t>For Christians, </a:t>
            </a:r>
            <a:endParaRPr lang="en-GB" sz="900" b="1" u="sng" dirty="0">
              <a:latin typeface="Calibri"/>
              <a:ea typeface="Calibri" panose="020F0502020204030204" pitchFamily="34" charset="0"/>
              <a:cs typeface="Times New Roman"/>
            </a:endParaRPr>
          </a:p>
          <a:p>
            <a:pPr algn="ctr">
              <a:defRPr/>
            </a:pPr>
            <a:r>
              <a:rPr lang="en-GB" sz="900" dirty="0">
                <a:effectLst/>
                <a:latin typeface="Calibri"/>
                <a:ea typeface="Calibri" panose="020F0502020204030204" pitchFamily="34" charset="0"/>
                <a:cs typeface="Times New Roman"/>
              </a:rPr>
              <a:t>is communion a celebration or</a:t>
            </a:r>
            <a:r>
              <a:rPr lang="en-GB" sz="900" dirty="0">
                <a:latin typeface="Calibri"/>
                <a:ea typeface="Calibri" panose="020F0502020204030204" pitchFamily="34" charset="0"/>
                <a:cs typeface="Times New Roman"/>
              </a:rPr>
              <a:t> </a:t>
            </a:r>
            <a:endParaRPr lang="en-GB" sz="900" b="1" u="sng">
              <a:latin typeface="Calibri"/>
              <a:ea typeface="Calibri" panose="020F0502020204030204" pitchFamily="34" charset="0"/>
              <a:cs typeface="Times New Roman"/>
            </a:endParaRPr>
          </a:p>
          <a:p>
            <a:pPr marL="0" marR="0" lvl="0" indent="0" algn="ctr" defTabSz="914400">
              <a:lnSpc>
                <a:spcPct val="100000"/>
              </a:lnSpc>
              <a:spcBef>
                <a:spcPts val="0"/>
              </a:spcBef>
              <a:spcAft>
                <a:spcPts val="0"/>
              </a:spcAft>
              <a:buClrTx/>
              <a:buSzTx/>
              <a:buFontTx/>
              <a:buNone/>
              <a:tabLst/>
              <a:defRPr/>
            </a:pPr>
            <a:r>
              <a:rPr lang="en-GB" sz="900" dirty="0">
                <a:effectLst/>
                <a:latin typeface="Calibri"/>
                <a:ea typeface="Calibri" panose="020F0502020204030204" pitchFamily="34" charset="0"/>
                <a:cs typeface="Times New Roman"/>
              </a:rPr>
              <a:t>an act of remembrance?</a:t>
            </a:r>
            <a:endParaRPr lang="en-GB" sz="900" b="1" u="sng">
              <a:latin typeface="Calibri"/>
              <a:ea typeface="Calibri" panose="020F0502020204030204" pitchFamily="34" charset="0"/>
              <a:cs typeface="Times New Roman"/>
            </a:endParaRPr>
          </a:p>
          <a:p>
            <a:pPr algn="ctr">
              <a:defRPr/>
            </a:pPr>
            <a:r>
              <a:rPr lang="en-GB" sz="1000" b="1" u="sng" dirty="0">
                <a:latin typeface="Calibri"/>
                <a:ea typeface="Calibri" panose="020F0502020204030204" pitchFamily="34" charset="0"/>
                <a:cs typeface="Calibri"/>
              </a:rPr>
              <a:t>Spring</a:t>
            </a:r>
            <a:r>
              <a:rPr kumimoji="0" lang="en-GB" sz="1000" b="1" i="0" u="sng" strike="noStrike" kern="1200" cap="none" spc="0" normalizeH="0" baseline="0" noProof="0" dirty="0">
                <a:ln>
                  <a:noFill/>
                </a:ln>
                <a:effectLst/>
                <a:uLnTx/>
                <a:uFillTx/>
                <a:latin typeface="Calibri"/>
                <a:ea typeface="Calibri" panose="020F0502020204030204" pitchFamily="34" charset="0"/>
                <a:cs typeface="Calibri"/>
              </a:rPr>
              <a:t> 2</a:t>
            </a:r>
            <a:r>
              <a:rPr lang="en-GB" sz="1000" b="1" u="sng" dirty="0">
                <a:latin typeface="Calibri"/>
                <a:ea typeface="Calibri" panose="020F0502020204030204" pitchFamily="34" charset="0"/>
                <a:cs typeface="Calibri"/>
              </a:rPr>
              <a:t> </a:t>
            </a:r>
            <a:endParaRPr lang="en-GB" sz="1800" dirty="0">
              <a:cs typeface="+mn-cs"/>
            </a:endParaRPr>
          </a:p>
          <a:p>
            <a:pPr algn="ctr">
              <a:defRPr/>
            </a:pPr>
            <a:r>
              <a:rPr lang="en-GB" sz="900" dirty="0">
                <a:effectLst/>
                <a:latin typeface="Calibri"/>
                <a:ea typeface="Calibri" panose="020F0502020204030204" pitchFamily="34" charset="0"/>
                <a:cs typeface="Times New Roman"/>
              </a:rPr>
              <a:t>What do </a:t>
            </a:r>
            <a:endParaRPr lang="en-GB" sz="900" b="1" u="sng" dirty="0">
              <a:latin typeface="Calibri"/>
              <a:ea typeface="Calibri" panose="020F0502020204030204" pitchFamily="34" charset="0"/>
              <a:cs typeface="Times New Roman"/>
            </a:endParaRPr>
          </a:p>
          <a:p>
            <a:pPr marL="0" marR="0" lvl="0" indent="0" algn="ctr" defTabSz="914400">
              <a:lnSpc>
                <a:spcPct val="100000"/>
              </a:lnSpc>
              <a:spcBef>
                <a:spcPts val="0"/>
              </a:spcBef>
              <a:spcAft>
                <a:spcPts val="0"/>
              </a:spcAft>
              <a:buClrTx/>
              <a:buSzTx/>
              <a:buFontTx/>
              <a:buNone/>
              <a:tabLst/>
              <a:defRPr/>
            </a:pPr>
            <a:r>
              <a:rPr lang="en-GB" sz="900" dirty="0">
                <a:effectLst/>
                <a:latin typeface="Calibri"/>
                <a:ea typeface="Calibri" panose="020F0502020204030204" pitchFamily="34" charset="0"/>
                <a:cs typeface="Times New Roman"/>
              </a:rPr>
              <a:t>Sikhs value?</a:t>
            </a:r>
            <a:endParaRPr lang="en-GB" sz="900" b="1" i="0" u="sng" strike="noStrike" kern="1200" cap="none" spc="0" normalizeH="0" baseline="0" noProof="0" dirty="0">
              <a:ln>
                <a:noFill/>
              </a:ln>
              <a:effectLst/>
              <a:uLnTx/>
              <a:uFillTx/>
              <a:latin typeface="Calibri"/>
              <a:cs typeface="Times New Roman"/>
            </a:endParaRPr>
          </a:p>
        </p:txBody>
      </p:sp>
      <p:sp>
        <p:nvSpPr>
          <p:cNvPr id="71" name="TextBox 70"/>
          <p:cNvSpPr txBox="1"/>
          <p:nvPr/>
        </p:nvSpPr>
        <p:spPr>
          <a:xfrm>
            <a:off x="3729578" y="3525184"/>
            <a:ext cx="1075429" cy="1523494"/>
          </a:xfrm>
          <a:prstGeom prst="rect">
            <a:avLst/>
          </a:prstGeom>
          <a:noFill/>
        </p:spPr>
        <p:txBody>
          <a:bodyPr wrap="square" lIns="91440" tIns="45720" rIns="91440" bIns="45720" rtlCol="0" anchor="t">
            <a:spAutoFit/>
          </a:bodyPr>
          <a:lstStyle/>
          <a:p>
            <a:pPr algn="ctr"/>
            <a:r>
              <a:rPr lang="en-GB" sz="1000" b="1" u="sng" dirty="0"/>
              <a:t>Summer 1</a:t>
            </a:r>
          </a:p>
          <a:p>
            <a:pPr algn="ctr"/>
            <a:r>
              <a:rPr lang="en-GB" sz="900" dirty="0">
                <a:effectLst/>
                <a:latin typeface="Calibri"/>
                <a:ea typeface="Calibri" panose="020F0502020204030204" pitchFamily="34" charset="0"/>
                <a:cs typeface="Calibri"/>
              </a:rPr>
              <a:t>How do non-religious people celebrate </a:t>
            </a:r>
            <a:endParaRPr lang="en-GB" sz="900" dirty="0">
              <a:latin typeface="Calibri"/>
              <a:ea typeface="Calibri" panose="020F0502020204030204" pitchFamily="34" charset="0"/>
              <a:cs typeface="Calibri"/>
            </a:endParaRPr>
          </a:p>
          <a:p>
            <a:pPr algn="ctr"/>
            <a:r>
              <a:rPr lang="en-GB" sz="900" dirty="0">
                <a:effectLst/>
                <a:latin typeface="Calibri"/>
                <a:ea typeface="Calibri" panose="020F0502020204030204" pitchFamily="34" charset="0"/>
                <a:cs typeface="Calibri"/>
              </a:rPr>
              <a:t>new life?</a:t>
            </a:r>
          </a:p>
          <a:p>
            <a:pPr algn="ctr"/>
            <a:endParaRPr lang="en-GB" sz="1000" b="1" u="sng" dirty="0">
              <a:latin typeface="Calibri" panose="020F0502020204030204" pitchFamily="34" charset="0"/>
              <a:ea typeface="Calibri" panose="020F0502020204030204" pitchFamily="34" charset="0"/>
            </a:endParaRPr>
          </a:p>
          <a:p>
            <a:pPr algn="ctr"/>
            <a:r>
              <a:rPr lang="en-GB" sz="1000" b="1" u="sng" dirty="0">
                <a:latin typeface="Calibri"/>
                <a:ea typeface="Calibri" panose="020F0502020204030204" pitchFamily="34" charset="0"/>
                <a:cs typeface="Calibri"/>
              </a:rPr>
              <a:t>Summer 2</a:t>
            </a:r>
          </a:p>
          <a:p>
            <a:pPr algn="ctr"/>
            <a:r>
              <a:rPr lang="en-GB" sz="900" dirty="0">
                <a:latin typeface="Calibri"/>
                <a:ea typeface="Calibri" panose="020F0502020204030204" pitchFamily="34" charset="0"/>
                <a:cs typeface="Calibri"/>
              </a:rPr>
              <a:t>How</a:t>
            </a:r>
            <a:r>
              <a:rPr lang="en-GB" sz="900" dirty="0">
                <a:effectLst/>
                <a:latin typeface="Calibri"/>
                <a:ea typeface="Calibri" panose="020F0502020204030204" pitchFamily="34" charset="0"/>
                <a:cs typeface="Calibri"/>
              </a:rPr>
              <a:t> do people try to make the world a fairer place?</a:t>
            </a:r>
            <a:endParaRPr lang="en-GB" sz="900" b="1" u="sng" dirty="0">
              <a:latin typeface="Calibri"/>
              <a:cs typeface="Calibri"/>
            </a:endParaRPr>
          </a:p>
        </p:txBody>
      </p:sp>
      <p:sp>
        <p:nvSpPr>
          <p:cNvPr id="72" name="Rectangle 71"/>
          <p:cNvSpPr/>
          <p:nvPr/>
        </p:nvSpPr>
        <p:spPr>
          <a:xfrm>
            <a:off x="1790068" y="5399288"/>
            <a:ext cx="2978182" cy="1197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81" name="TextBox 80"/>
          <p:cNvSpPr txBox="1"/>
          <p:nvPr/>
        </p:nvSpPr>
        <p:spPr>
          <a:xfrm>
            <a:off x="3012691" y="5416984"/>
            <a:ext cx="1061388" cy="246221"/>
          </a:xfrm>
          <a:prstGeom prst="rect">
            <a:avLst/>
          </a:prstGeom>
          <a:noFill/>
        </p:spPr>
        <p:txBody>
          <a:bodyPr wrap="square" rtlCol="0">
            <a:spAutoFit/>
          </a:bodyPr>
          <a:lstStyle/>
          <a:p>
            <a:r>
              <a:rPr lang="en-GB" sz="1000" b="1" u="sng" dirty="0"/>
              <a:t>PSHE</a:t>
            </a:r>
          </a:p>
        </p:txBody>
      </p:sp>
      <p:sp>
        <p:nvSpPr>
          <p:cNvPr id="82" name="Rectangle 81"/>
          <p:cNvSpPr/>
          <p:nvPr/>
        </p:nvSpPr>
        <p:spPr>
          <a:xfrm>
            <a:off x="7283358" y="5710365"/>
            <a:ext cx="3079561" cy="8898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83" name="TextBox 82"/>
          <p:cNvSpPr txBox="1"/>
          <p:nvPr/>
        </p:nvSpPr>
        <p:spPr>
          <a:xfrm>
            <a:off x="8011663" y="5711322"/>
            <a:ext cx="1460297" cy="246221"/>
          </a:xfrm>
          <a:prstGeom prst="rect">
            <a:avLst/>
          </a:prstGeom>
          <a:noFill/>
        </p:spPr>
        <p:txBody>
          <a:bodyPr wrap="square" rtlCol="0">
            <a:spAutoFit/>
          </a:bodyPr>
          <a:lstStyle/>
          <a:p>
            <a:pPr algn="ctr"/>
            <a:r>
              <a:rPr lang="en-GB" sz="1000" b="1" u="sng" dirty="0"/>
              <a:t>PE</a:t>
            </a:r>
          </a:p>
        </p:txBody>
      </p:sp>
      <p:sp>
        <p:nvSpPr>
          <p:cNvPr id="84" name="TextBox 83"/>
          <p:cNvSpPr txBox="1"/>
          <p:nvPr/>
        </p:nvSpPr>
        <p:spPr>
          <a:xfrm>
            <a:off x="7183661" y="5710654"/>
            <a:ext cx="1183463" cy="969496"/>
          </a:xfrm>
          <a:prstGeom prst="rect">
            <a:avLst/>
          </a:prstGeom>
          <a:noFill/>
        </p:spPr>
        <p:txBody>
          <a:bodyPr wrap="square" lIns="91440" tIns="45720" rIns="91440" bIns="45720" rtlCol="0" anchor="t">
            <a:spAutoFit/>
          </a:bodyPr>
          <a:lstStyle/>
          <a:p>
            <a:pPr algn="ctr"/>
            <a:r>
              <a:rPr lang="en-GB" sz="1000" b="1" u="sng" dirty="0"/>
              <a:t>Autumn 1</a:t>
            </a:r>
          </a:p>
          <a:p>
            <a:pPr algn="ctr"/>
            <a:r>
              <a:rPr lang="en-GB" sz="900" dirty="0"/>
              <a:t>OAA</a:t>
            </a:r>
            <a:endParaRPr lang="en-GB" sz="900" dirty="0">
              <a:cs typeface="Calibri"/>
            </a:endParaRPr>
          </a:p>
          <a:p>
            <a:pPr algn="ctr"/>
            <a:r>
              <a:rPr lang="en-GB" sz="1000" b="1" u="sng" dirty="0"/>
              <a:t>Autumn 2</a:t>
            </a:r>
          </a:p>
          <a:p>
            <a:pPr algn="ctr"/>
            <a:r>
              <a:rPr lang="en-GB" sz="900" dirty="0"/>
              <a:t>Basketball</a:t>
            </a:r>
            <a:endParaRPr lang="en-GB" sz="900" dirty="0">
              <a:cs typeface="Calibri"/>
            </a:endParaRPr>
          </a:p>
          <a:p>
            <a:pPr algn="ctr"/>
            <a:endParaRPr lang="en-GB" sz="900" dirty="0">
              <a:cs typeface="Calibri"/>
            </a:endParaRPr>
          </a:p>
          <a:p>
            <a:pPr algn="ctr"/>
            <a:endParaRPr lang="en-GB" sz="1000" b="1" u="sng" dirty="0">
              <a:cs typeface="Calibri"/>
            </a:endParaRPr>
          </a:p>
        </p:txBody>
      </p:sp>
      <p:sp>
        <p:nvSpPr>
          <p:cNvPr id="85" name="TextBox 84"/>
          <p:cNvSpPr txBox="1"/>
          <p:nvPr/>
        </p:nvSpPr>
        <p:spPr>
          <a:xfrm>
            <a:off x="8204695" y="5832125"/>
            <a:ext cx="1183463" cy="677108"/>
          </a:xfrm>
          <a:prstGeom prst="rect">
            <a:avLst/>
          </a:prstGeom>
          <a:noFill/>
        </p:spPr>
        <p:txBody>
          <a:bodyPr wrap="square" lIns="91440" tIns="45720" rIns="91440" bIns="45720" rtlCol="0" anchor="t">
            <a:spAutoFit/>
          </a:bodyPr>
          <a:lstStyle/>
          <a:p>
            <a:pPr algn="ctr"/>
            <a:r>
              <a:rPr lang="en-GB" sz="1000" b="1" u="sng" dirty="0"/>
              <a:t>Spring 1</a:t>
            </a:r>
          </a:p>
          <a:p>
            <a:pPr algn="ctr"/>
            <a:r>
              <a:rPr lang="en-GB" sz="900" dirty="0"/>
              <a:t>Golf</a:t>
            </a:r>
            <a:endParaRPr lang="en-GB" sz="1800" dirty="0"/>
          </a:p>
          <a:p>
            <a:pPr algn="ctr"/>
            <a:r>
              <a:rPr lang="en-GB" sz="1000" b="1" u="sng" dirty="0"/>
              <a:t>Spring</a:t>
            </a:r>
          </a:p>
          <a:p>
            <a:pPr algn="ctr"/>
            <a:r>
              <a:rPr lang="en-GB" sz="900" dirty="0"/>
              <a:t>Football</a:t>
            </a:r>
            <a:endParaRPr lang="en-GB" sz="900" dirty="0">
              <a:cs typeface="Calibri"/>
            </a:endParaRPr>
          </a:p>
        </p:txBody>
      </p:sp>
      <p:sp>
        <p:nvSpPr>
          <p:cNvPr id="86" name="TextBox 85"/>
          <p:cNvSpPr txBox="1"/>
          <p:nvPr/>
        </p:nvSpPr>
        <p:spPr>
          <a:xfrm>
            <a:off x="9109611" y="5864602"/>
            <a:ext cx="1355290" cy="1000274"/>
          </a:xfrm>
          <a:prstGeom prst="rect">
            <a:avLst/>
          </a:prstGeom>
          <a:noFill/>
        </p:spPr>
        <p:txBody>
          <a:bodyPr wrap="square" lIns="91440" tIns="45720" rIns="91440" bIns="45720" rtlCol="0" anchor="t">
            <a:spAutoFit/>
          </a:bodyPr>
          <a:lstStyle/>
          <a:p>
            <a:pPr algn="ctr"/>
            <a:r>
              <a:rPr lang="en-GB" sz="1000" b="1" u="sng" dirty="0"/>
              <a:t>Summer 1</a:t>
            </a:r>
          </a:p>
          <a:p>
            <a:pPr algn="ctr"/>
            <a:r>
              <a:rPr lang="en-GB" sz="900" dirty="0"/>
              <a:t> Hockey</a:t>
            </a:r>
            <a:endParaRPr lang="en-GB" sz="900" dirty="0">
              <a:cs typeface="Calibri"/>
            </a:endParaRPr>
          </a:p>
          <a:p>
            <a:pPr algn="ctr"/>
            <a:r>
              <a:rPr lang="en-GB" sz="1000" b="1" u="sng" dirty="0"/>
              <a:t>Summer 2</a:t>
            </a:r>
          </a:p>
          <a:p>
            <a:pPr algn="ctr"/>
            <a:r>
              <a:rPr lang="en-GB" sz="900" dirty="0"/>
              <a:t>Tennis</a:t>
            </a:r>
            <a:endParaRPr lang="en-GB" sz="900" dirty="0">
              <a:cs typeface="Calibri"/>
            </a:endParaRPr>
          </a:p>
          <a:p>
            <a:pPr algn="ctr"/>
            <a:endParaRPr lang="en-GB" sz="1000" dirty="0"/>
          </a:p>
          <a:p>
            <a:r>
              <a:rPr lang="en-GB" sz="1000" dirty="0"/>
              <a:t> </a:t>
            </a:r>
          </a:p>
        </p:txBody>
      </p:sp>
      <p:sp>
        <p:nvSpPr>
          <p:cNvPr id="95" name="Rectangle 94"/>
          <p:cNvSpPr/>
          <p:nvPr/>
        </p:nvSpPr>
        <p:spPr>
          <a:xfrm>
            <a:off x="4854881" y="4468406"/>
            <a:ext cx="2367374" cy="10549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97" name="TextBox 96"/>
          <p:cNvSpPr txBox="1"/>
          <p:nvPr/>
        </p:nvSpPr>
        <p:spPr>
          <a:xfrm>
            <a:off x="4840753" y="4659550"/>
            <a:ext cx="839155" cy="692497"/>
          </a:xfrm>
          <a:prstGeom prst="rect">
            <a:avLst/>
          </a:prstGeom>
          <a:noFill/>
        </p:spPr>
        <p:txBody>
          <a:bodyPr wrap="square" lIns="91440" tIns="45720" rIns="91440" bIns="45720" rtlCol="0" anchor="t">
            <a:spAutoFit/>
          </a:bodyPr>
          <a:lstStyle/>
          <a:p>
            <a:pPr algn="ctr"/>
            <a:r>
              <a:rPr lang="en-GB" sz="1000" b="1" u="sng" dirty="0"/>
              <a:t>Autumn 1</a:t>
            </a:r>
          </a:p>
          <a:p>
            <a:pPr algn="ctr"/>
            <a:r>
              <a:rPr lang="en-GB" sz="900" dirty="0"/>
              <a:t>Online Safety</a:t>
            </a:r>
          </a:p>
          <a:p>
            <a:pPr algn="ctr"/>
            <a:r>
              <a:rPr lang="en-GB" sz="1000" b="1" u="sng" dirty="0"/>
              <a:t>Autumn 2</a:t>
            </a:r>
          </a:p>
          <a:p>
            <a:pPr algn="ctr"/>
            <a:r>
              <a:rPr lang="en-GB" sz="1000" dirty="0">
                <a:cs typeface="Calibri"/>
              </a:rPr>
              <a:t>Animation</a:t>
            </a:r>
            <a:endParaRPr lang="en-GB" sz="1000" b="1" u="sng" dirty="0">
              <a:cs typeface="Calibri"/>
            </a:endParaRPr>
          </a:p>
        </p:txBody>
      </p:sp>
      <p:sp>
        <p:nvSpPr>
          <p:cNvPr id="98" name="TextBox 97"/>
          <p:cNvSpPr txBox="1"/>
          <p:nvPr/>
        </p:nvSpPr>
        <p:spPr>
          <a:xfrm>
            <a:off x="5625537" y="4632154"/>
            <a:ext cx="770312" cy="830997"/>
          </a:xfrm>
          <a:prstGeom prst="rect">
            <a:avLst/>
          </a:prstGeom>
          <a:noFill/>
        </p:spPr>
        <p:txBody>
          <a:bodyPr wrap="square" lIns="91440" tIns="45720" rIns="91440" bIns="45720" rtlCol="0" anchor="t">
            <a:spAutoFit/>
          </a:bodyPr>
          <a:lstStyle/>
          <a:p>
            <a:pPr algn="ctr"/>
            <a:r>
              <a:rPr lang="en-GB" sz="1000" b="1" u="sng" dirty="0"/>
              <a:t>Spring 1</a:t>
            </a:r>
          </a:p>
          <a:p>
            <a:pPr algn="ctr"/>
            <a:r>
              <a:rPr lang="en-GB" sz="900" dirty="0"/>
              <a:t>Word Processing </a:t>
            </a:r>
          </a:p>
          <a:p>
            <a:pPr algn="ctr"/>
            <a:r>
              <a:rPr lang="en-GB" sz="1000" b="1" u="sng" dirty="0"/>
              <a:t>Spring 2</a:t>
            </a:r>
          </a:p>
          <a:p>
            <a:pPr algn="ctr"/>
            <a:r>
              <a:rPr lang="en-GB" sz="1000" dirty="0">
                <a:cs typeface="Calibri"/>
              </a:rPr>
              <a:t>Turtle Logo</a:t>
            </a:r>
          </a:p>
        </p:txBody>
      </p:sp>
      <p:sp>
        <p:nvSpPr>
          <p:cNvPr id="99" name="TextBox 98"/>
          <p:cNvSpPr txBox="1"/>
          <p:nvPr/>
        </p:nvSpPr>
        <p:spPr>
          <a:xfrm>
            <a:off x="6333442" y="4623721"/>
            <a:ext cx="844670" cy="830997"/>
          </a:xfrm>
          <a:prstGeom prst="rect">
            <a:avLst/>
          </a:prstGeom>
          <a:noFill/>
        </p:spPr>
        <p:txBody>
          <a:bodyPr wrap="square" lIns="91440" tIns="45720" rIns="91440" bIns="45720" rtlCol="0" anchor="t">
            <a:spAutoFit/>
          </a:bodyPr>
          <a:lstStyle/>
          <a:p>
            <a:pPr algn="ctr"/>
            <a:r>
              <a:rPr lang="en-GB" sz="1000" b="1" u="sng" dirty="0"/>
              <a:t>Summer 1</a:t>
            </a:r>
          </a:p>
          <a:p>
            <a:pPr algn="ctr"/>
            <a:r>
              <a:rPr lang="en-GB" sz="1000" dirty="0">
                <a:ea typeface="Calibri"/>
                <a:cs typeface="Calibri"/>
              </a:rPr>
              <a:t>Scratch</a:t>
            </a:r>
            <a:endParaRPr lang="en-GB" sz="1800" dirty="0"/>
          </a:p>
          <a:p>
            <a:pPr algn="ctr"/>
            <a:r>
              <a:rPr lang="en-GB" sz="1000" b="1" u="sng" dirty="0"/>
              <a:t>Summer 1</a:t>
            </a:r>
          </a:p>
          <a:p>
            <a:pPr algn="ctr"/>
            <a:r>
              <a:rPr lang="en-GB" sz="900" dirty="0"/>
              <a:t>Using and Applying </a:t>
            </a:r>
            <a:endParaRPr lang="en-GB" sz="1000" dirty="0">
              <a:ea typeface="Calibri"/>
              <a:cs typeface="Calibri"/>
            </a:endParaRPr>
          </a:p>
        </p:txBody>
      </p:sp>
      <p:sp>
        <p:nvSpPr>
          <p:cNvPr id="100" name="TextBox 99"/>
          <p:cNvSpPr txBox="1"/>
          <p:nvPr/>
        </p:nvSpPr>
        <p:spPr>
          <a:xfrm>
            <a:off x="5624629" y="4434766"/>
            <a:ext cx="1061388" cy="246221"/>
          </a:xfrm>
          <a:prstGeom prst="rect">
            <a:avLst/>
          </a:prstGeom>
          <a:noFill/>
        </p:spPr>
        <p:txBody>
          <a:bodyPr wrap="square" rtlCol="0">
            <a:spAutoFit/>
          </a:bodyPr>
          <a:lstStyle/>
          <a:p>
            <a:r>
              <a:rPr lang="en-GB" sz="1000" b="1" u="sng" dirty="0"/>
              <a:t>Computing</a:t>
            </a:r>
          </a:p>
        </p:txBody>
      </p:sp>
      <p:sp>
        <p:nvSpPr>
          <p:cNvPr id="101" name="Rectangle 100"/>
          <p:cNvSpPr/>
          <p:nvPr/>
        </p:nvSpPr>
        <p:spPr>
          <a:xfrm>
            <a:off x="4854881" y="2966070"/>
            <a:ext cx="2367374" cy="14487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102" name="TextBox 101"/>
          <p:cNvSpPr txBox="1"/>
          <p:nvPr/>
        </p:nvSpPr>
        <p:spPr>
          <a:xfrm>
            <a:off x="4844380" y="3333363"/>
            <a:ext cx="956675" cy="984885"/>
          </a:xfrm>
          <a:prstGeom prst="rect">
            <a:avLst/>
          </a:prstGeom>
          <a:noFill/>
        </p:spPr>
        <p:txBody>
          <a:bodyPr wrap="square" lIns="91440" tIns="45720" rIns="91440" bIns="45720" rtlCol="0" anchor="t">
            <a:spAutoFit/>
          </a:bodyPr>
          <a:lstStyle/>
          <a:p>
            <a:pPr algn="ctr"/>
            <a:r>
              <a:rPr lang="en-GB" sz="1000" b="1" u="sng" dirty="0"/>
              <a:t>Autumn 1</a:t>
            </a:r>
          </a:p>
          <a:p>
            <a:pPr algn="ctr"/>
            <a:r>
              <a:rPr lang="en-GB" sz="900" dirty="0">
                <a:cs typeface="Calibri"/>
              </a:rPr>
              <a:t>Insects </a:t>
            </a:r>
            <a:endParaRPr lang="en-GB" sz="1800"/>
          </a:p>
          <a:p>
            <a:pPr algn="ctr"/>
            <a:endParaRPr lang="en-GB" sz="1000" b="1" u="sng" dirty="0"/>
          </a:p>
          <a:p>
            <a:pPr algn="ctr"/>
            <a:r>
              <a:rPr lang="en-GB" sz="1000" b="1" u="sng" dirty="0"/>
              <a:t>Autumn 2</a:t>
            </a:r>
            <a:endParaRPr lang="en-GB" sz="1800" dirty="0">
              <a:cs typeface="Calibri"/>
            </a:endParaRPr>
          </a:p>
          <a:p>
            <a:pPr algn="ctr"/>
            <a:r>
              <a:rPr lang="en-GB" sz="900">
                <a:cs typeface="Calibri"/>
              </a:rPr>
              <a:t>Rainforests</a:t>
            </a:r>
          </a:p>
          <a:p>
            <a:pPr algn="ctr"/>
            <a:r>
              <a:rPr lang="en-GB" sz="900" dirty="0">
                <a:cs typeface="Calibri"/>
              </a:rPr>
              <a:t>(Delight</a:t>
            </a:r>
            <a:r>
              <a:rPr lang="en-GB" sz="1000" dirty="0">
                <a:cs typeface="Calibri"/>
              </a:rPr>
              <a:t>)</a:t>
            </a:r>
            <a:endParaRPr lang="en-GB" sz="1800" dirty="0"/>
          </a:p>
        </p:txBody>
      </p:sp>
      <p:sp>
        <p:nvSpPr>
          <p:cNvPr id="103" name="TextBox 102"/>
          <p:cNvSpPr txBox="1"/>
          <p:nvPr/>
        </p:nvSpPr>
        <p:spPr>
          <a:xfrm>
            <a:off x="5750358" y="3134736"/>
            <a:ext cx="704691" cy="1369606"/>
          </a:xfrm>
          <a:prstGeom prst="rect">
            <a:avLst/>
          </a:prstGeom>
          <a:noFill/>
        </p:spPr>
        <p:txBody>
          <a:bodyPr wrap="square" lIns="91440" tIns="45720" rIns="91440" bIns="45720" rtlCol="0" anchor="t">
            <a:spAutoFit/>
          </a:bodyPr>
          <a:lstStyle/>
          <a:p>
            <a:pPr algn="ctr"/>
            <a:r>
              <a:rPr lang="en-GB" sz="1000" b="1" u="sng" dirty="0"/>
              <a:t>Spring</a:t>
            </a:r>
            <a:r>
              <a:rPr lang="en-GB" sz="1000" u="sng" dirty="0"/>
              <a:t> 1</a:t>
            </a:r>
          </a:p>
          <a:p>
            <a:pPr algn="ctr"/>
            <a:r>
              <a:rPr lang="en-GB" sz="900">
                <a:cs typeface="Calibri"/>
              </a:rPr>
              <a:t>Battery Operated Lights</a:t>
            </a:r>
            <a:endParaRPr lang="en-GB" sz="1800"/>
          </a:p>
          <a:p>
            <a:pPr algn="ctr"/>
            <a:r>
              <a:rPr lang="en-GB" sz="1000" b="1" u="sng" dirty="0"/>
              <a:t>Spring</a:t>
            </a:r>
            <a:r>
              <a:rPr lang="en-GB" sz="1000" u="sng" dirty="0"/>
              <a:t> 2</a:t>
            </a:r>
          </a:p>
          <a:p>
            <a:pPr algn="ctr"/>
            <a:r>
              <a:rPr lang="en-GB" sz="900" dirty="0">
                <a:cs typeface="Calibri"/>
              </a:rPr>
              <a:t>The Great British Bread-Off </a:t>
            </a:r>
          </a:p>
          <a:p>
            <a:pPr algn="ctr"/>
            <a:endParaRPr lang="en-GB" sz="900" dirty="0">
              <a:cs typeface="Calibri"/>
            </a:endParaRPr>
          </a:p>
        </p:txBody>
      </p:sp>
      <p:sp>
        <p:nvSpPr>
          <p:cNvPr id="104" name="TextBox 103"/>
          <p:cNvSpPr txBox="1"/>
          <p:nvPr/>
        </p:nvSpPr>
        <p:spPr>
          <a:xfrm>
            <a:off x="6320758" y="3227441"/>
            <a:ext cx="921624" cy="1231106"/>
          </a:xfrm>
          <a:prstGeom prst="rect">
            <a:avLst/>
          </a:prstGeom>
          <a:noFill/>
        </p:spPr>
        <p:txBody>
          <a:bodyPr wrap="square" lIns="91440" tIns="45720" rIns="91440" bIns="45720" rtlCol="0" anchor="t">
            <a:spAutoFit/>
          </a:bodyPr>
          <a:lstStyle/>
          <a:p>
            <a:pPr algn="ctr"/>
            <a:r>
              <a:rPr lang="en-GB" sz="1000" b="1" u="sng" dirty="0"/>
              <a:t>Summer 1</a:t>
            </a:r>
          </a:p>
          <a:p>
            <a:pPr algn="ctr"/>
            <a:r>
              <a:rPr lang="en-GB" sz="900" dirty="0"/>
              <a:t>British Arts and Artists</a:t>
            </a:r>
            <a:endParaRPr lang="en-GB" sz="900" u="sng">
              <a:cs typeface="Calibri"/>
            </a:endParaRPr>
          </a:p>
          <a:p>
            <a:pPr algn="ctr"/>
            <a:r>
              <a:rPr lang="en-GB" sz="1000" b="1" u="sng" dirty="0"/>
              <a:t>Summer 2</a:t>
            </a:r>
          </a:p>
          <a:p>
            <a:pPr algn="ctr"/>
            <a:r>
              <a:rPr lang="en-GB" sz="900" dirty="0"/>
              <a:t>Young Entrepreneurs (Juggling Balls) </a:t>
            </a:r>
            <a:endParaRPr lang="en-GB" sz="900" dirty="0">
              <a:cs typeface="Calibri"/>
            </a:endParaRPr>
          </a:p>
          <a:p>
            <a:pPr algn="ctr"/>
            <a:endParaRPr lang="en-GB" sz="900" dirty="0"/>
          </a:p>
        </p:txBody>
      </p:sp>
      <p:sp>
        <p:nvSpPr>
          <p:cNvPr id="105" name="TextBox 104"/>
          <p:cNvSpPr txBox="1"/>
          <p:nvPr/>
        </p:nvSpPr>
        <p:spPr>
          <a:xfrm>
            <a:off x="4926935" y="2985733"/>
            <a:ext cx="2257012" cy="246221"/>
          </a:xfrm>
          <a:prstGeom prst="rect">
            <a:avLst/>
          </a:prstGeom>
          <a:noFill/>
        </p:spPr>
        <p:txBody>
          <a:bodyPr wrap="square" rtlCol="0">
            <a:spAutoFit/>
          </a:bodyPr>
          <a:lstStyle/>
          <a:p>
            <a:pPr algn="ctr"/>
            <a:r>
              <a:rPr lang="en-GB" sz="1000" b="1" u="sng" dirty="0"/>
              <a:t>Design Technology and Art</a:t>
            </a:r>
          </a:p>
        </p:txBody>
      </p:sp>
      <p:sp>
        <p:nvSpPr>
          <p:cNvPr id="106" name="Rectangle 105"/>
          <p:cNvSpPr/>
          <p:nvPr/>
        </p:nvSpPr>
        <p:spPr>
          <a:xfrm>
            <a:off x="4838807" y="5627549"/>
            <a:ext cx="2374759" cy="9804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110" name="TextBox 109"/>
          <p:cNvSpPr txBox="1"/>
          <p:nvPr/>
        </p:nvSpPr>
        <p:spPr>
          <a:xfrm>
            <a:off x="5205678" y="5627549"/>
            <a:ext cx="1641014" cy="553998"/>
          </a:xfrm>
          <a:prstGeom prst="rect">
            <a:avLst/>
          </a:prstGeom>
          <a:noFill/>
        </p:spPr>
        <p:txBody>
          <a:bodyPr wrap="square" lIns="91440" tIns="45720" rIns="91440" bIns="45720" rtlCol="0" anchor="t">
            <a:spAutoFit/>
          </a:bodyPr>
          <a:lstStyle/>
          <a:p>
            <a:r>
              <a:rPr lang="en-GB" sz="1000" b="1" u="sng" dirty="0"/>
              <a:t>SCHOOL TRIPS &amp; VISITORS</a:t>
            </a:r>
          </a:p>
          <a:p>
            <a:endParaRPr lang="en-GB" sz="1000" dirty="0"/>
          </a:p>
          <a:p>
            <a:endParaRPr lang="en-GB" sz="1000" b="1" u="sng" dirty="0"/>
          </a:p>
        </p:txBody>
      </p:sp>
      <p:sp>
        <p:nvSpPr>
          <p:cNvPr id="70" name="TextBox 69"/>
          <p:cNvSpPr txBox="1"/>
          <p:nvPr/>
        </p:nvSpPr>
        <p:spPr>
          <a:xfrm>
            <a:off x="1762075" y="5672891"/>
            <a:ext cx="1092695" cy="815608"/>
          </a:xfrm>
          <a:prstGeom prst="rect">
            <a:avLst/>
          </a:prstGeom>
          <a:noFill/>
        </p:spPr>
        <p:txBody>
          <a:bodyPr wrap="square" lIns="91440" tIns="45720" rIns="91440" bIns="45720" rtlCol="0" anchor="t">
            <a:spAutoFit/>
          </a:bodyPr>
          <a:lstStyle/>
          <a:p>
            <a:pPr algn="ctr"/>
            <a:r>
              <a:rPr lang="en-GB" sz="1000" b="1" u="sng" dirty="0">
                <a:latin typeface="Calibri" panose="020F0502020204030204" pitchFamily="34" charset="0"/>
                <a:cs typeface="Calibri" panose="020F0502020204030204" pitchFamily="34" charset="0"/>
              </a:rPr>
              <a:t>Autumn 1</a:t>
            </a:r>
          </a:p>
          <a:p>
            <a:pPr algn="ctr"/>
            <a:r>
              <a:rPr lang="en-GB" sz="900" dirty="0">
                <a:latin typeface="Calibri"/>
                <a:cs typeface="Calibri"/>
              </a:rPr>
              <a:t>Being me</a:t>
            </a:r>
          </a:p>
          <a:p>
            <a:pPr algn="ctr"/>
            <a:r>
              <a:rPr lang="en-GB" sz="1000" b="1" u="sng" dirty="0">
                <a:latin typeface="Calibri" panose="020F0502020204030204" pitchFamily="34" charset="0"/>
                <a:cs typeface="Calibri" panose="020F0502020204030204" pitchFamily="34" charset="0"/>
              </a:rPr>
              <a:t>Autumn 2 </a:t>
            </a:r>
          </a:p>
          <a:p>
            <a:pPr algn="ctr"/>
            <a:r>
              <a:rPr lang="en-GB" sz="900" dirty="0">
                <a:latin typeface="Calibri" panose="020F0502020204030204" pitchFamily="34" charset="0"/>
                <a:cs typeface="Calibri" panose="020F0502020204030204" pitchFamily="34" charset="0"/>
              </a:rPr>
              <a:t>Celebrating Difference (BHM)</a:t>
            </a:r>
          </a:p>
        </p:txBody>
      </p:sp>
      <p:sp>
        <p:nvSpPr>
          <p:cNvPr id="87" name="TextBox 86"/>
          <p:cNvSpPr txBox="1"/>
          <p:nvPr/>
        </p:nvSpPr>
        <p:spPr>
          <a:xfrm>
            <a:off x="2780548" y="5676575"/>
            <a:ext cx="941333" cy="815608"/>
          </a:xfrm>
          <a:prstGeom prst="rect">
            <a:avLst/>
          </a:prstGeom>
          <a:noFill/>
        </p:spPr>
        <p:txBody>
          <a:bodyPr wrap="square" lIns="91440" tIns="45720" rIns="91440" bIns="45720" rtlCol="0" anchor="t">
            <a:spAutoFit/>
          </a:bodyPr>
          <a:lstStyle/>
          <a:p>
            <a:pPr algn="ctr"/>
            <a:r>
              <a:rPr lang="en-GB" sz="1000" b="1" u="sng" dirty="0">
                <a:latin typeface="Calibri" panose="020F0502020204030204" pitchFamily="34" charset="0"/>
                <a:cs typeface="Calibri" panose="020F0502020204030204" pitchFamily="34" charset="0"/>
              </a:rPr>
              <a:t>Spring 1 </a:t>
            </a:r>
          </a:p>
          <a:p>
            <a:pPr algn="ctr"/>
            <a:r>
              <a:rPr lang="en-GB" sz="900" dirty="0">
                <a:latin typeface="Calibri"/>
                <a:cs typeface="Calibri"/>
              </a:rPr>
              <a:t>Dreams and Goals</a:t>
            </a:r>
          </a:p>
          <a:p>
            <a:pPr algn="ctr"/>
            <a:r>
              <a:rPr lang="en-GB" sz="1000" b="1" u="sng" dirty="0">
                <a:latin typeface="Calibri" panose="020F0502020204030204" pitchFamily="34" charset="0"/>
                <a:cs typeface="Calibri" panose="020F0502020204030204" pitchFamily="34" charset="0"/>
              </a:rPr>
              <a:t>Spring 2</a:t>
            </a:r>
          </a:p>
          <a:p>
            <a:pPr algn="ctr"/>
            <a:r>
              <a:rPr lang="en-GB" sz="900" dirty="0">
                <a:latin typeface="Calibri"/>
                <a:cs typeface="Calibri"/>
              </a:rPr>
              <a:t>Healthy Me</a:t>
            </a:r>
          </a:p>
        </p:txBody>
      </p:sp>
      <p:sp>
        <p:nvSpPr>
          <p:cNvPr id="96" name="TextBox 95"/>
          <p:cNvSpPr txBox="1"/>
          <p:nvPr/>
        </p:nvSpPr>
        <p:spPr>
          <a:xfrm>
            <a:off x="3577655" y="5678034"/>
            <a:ext cx="1183463" cy="677108"/>
          </a:xfrm>
          <a:prstGeom prst="rect">
            <a:avLst/>
          </a:prstGeom>
          <a:noFill/>
        </p:spPr>
        <p:txBody>
          <a:bodyPr wrap="square" lIns="91440" tIns="45720" rIns="91440" bIns="45720" rtlCol="0" anchor="t">
            <a:spAutoFit/>
          </a:bodyPr>
          <a:lstStyle/>
          <a:p>
            <a:pPr algn="ctr"/>
            <a:r>
              <a:rPr lang="en-GB" sz="1000" b="1" u="sng" dirty="0">
                <a:latin typeface="Calibri" panose="020F0502020204030204" pitchFamily="34" charset="0"/>
                <a:cs typeface="Calibri" panose="020F0502020204030204" pitchFamily="34" charset="0"/>
              </a:rPr>
              <a:t>Summer 1 </a:t>
            </a:r>
          </a:p>
          <a:p>
            <a:pPr algn="ctr"/>
            <a:r>
              <a:rPr lang="en-GB" sz="900" dirty="0">
                <a:latin typeface="Calibri"/>
                <a:cs typeface="Calibri"/>
              </a:rPr>
              <a:t>Relationships</a:t>
            </a:r>
          </a:p>
          <a:p>
            <a:pPr algn="ctr"/>
            <a:r>
              <a:rPr lang="en-GB" sz="1000" b="1" u="sng" dirty="0">
                <a:latin typeface="Calibri" panose="020F0502020204030204" pitchFamily="34" charset="0"/>
                <a:cs typeface="Calibri" panose="020F0502020204030204" pitchFamily="34" charset="0"/>
              </a:rPr>
              <a:t>Summer 2</a:t>
            </a:r>
          </a:p>
          <a:p>
            <a:pPr algn="ctr"/>
            <a:r>
              <a:rPr lang="en-GB" sz="900" dirty="0">
                <a:latin typeface="Calibri"/>
                <a:cs typeface="Calibri"/>
              </a:rPr>
              <a:t>Changing Me</a:t>
            </a:r>
          </a:p>
        </p:txBody>
      </p:sp>
      <p:sp>
        <p:nvSpPr>
          <p:cNvPr id="73" name="TextBox 72">
            <a:extLst>
              <a:ext uri="{FF2B5EF4-FFF2-40B4-BE49-F238E27FC236}">
                <a16:creationId xmlns:a16="http://schemas.microsoft.com/office/drawing/2014/main" id="{207E8347-5915-C395-9989-C5E3B5EAA7AD}"/>
              </a:ext>
            </a:extLst>
          </p:cNvPr>
          <p:cNvSpPr txBox="1"/>
          <p:nvPr/>
        </p:nvSpPr>
        <p:spPr>
          <a:xfrm>
            <a:off x="7732965" y="3291387"/>
            <a:ext cx="2044362" cy="246221"/>
          </a:xfrm>
          <a:prstGeom prst="rect">
            <a:avLst/>
          </a:prstGeom>
          <a:noFill/>
        </p:spPr>
        <p:txBody>
          <a:bodyPr wrap="square" rtlCol="0">
            <a:spAutoFit/>
          </a:bodyPr>
          <a:lstStyle/>
          <a:p>
            <a:pPr algn="ctr"/>
            <a:r>
              <a:rPr lang="en-GB" sz="1000" b="1" u="sng" dirty="0"/>
              <a:t>SPANISH</a:t>
            </a:r>
          </a:p>
        </p:txBody>
      </p:sp>
      <p:sp>
        <p:nvSpPr>
          <p:cNvPr id="74" name="TextBox 73">
            <a:extLst>
              <a:ext uri="{FF2B5EF4-FFF2-40B4-BE49-F238E27FC236}">
                <a16:creationId xmlns:a16="http://schemas.microsoft.com/office/drawing/2014/main" id="{9C6E42AD-707C-F71D-08AA-59DB4987B108}"/>
              </a:ext>
            </a:extLst>
          </p:cNvPr>
          <p:cNvSpPr txBox="1"/>
          <p:nvPr/>
        </p:nvSpPr>
        <p:spPr>
          <a:xfrm>
            <a:off x="7220897" y="3464802"/>
            <a:ext cx="1033795" cy="938719"/>
          </a:xfrm>
          <a:prstGeom prst="rect">
            <a:avLst/>
          </a:prstGeom>
          <a:noFill/>
        </p:spPr>
        <p:txBody>
          <a:bodyPr wrap="square" lIns="91440" tIns="45720" rIns="91440" bIns="45720" rtlCol="0" anchor="t">
            <a:spAutoFit/>
          </a:bodyPr>
          <a:lstStyle/>
          <a:p>
            <a:pPr algn="ctr"/>
            <a:r>
              <a:rPr lang="en-GB" sz="1000" b="1" u="sng" dirty="0"/>
              <a:t>Autumn 1 </a:t>
            </a:r>
          </a:p>
          <a:p>
            <a:pPr algn="ctr"/>
            <a:r>
              <a:rPr lang="en-GB" sz="900" dirty="0">
                <a:cs typeface="Calibri"/>
              </a:rPr>
              <a:t>Welcome </a:t>
            </a:r>
          </a:p>
          <a:p>
            <a:pPr algn="ctr"/>
            <a:r>
              <a:rPr lang="en-GB" sz="900" dirty="0">
                <a:cs typeface="Calibri"/>
              </a:rPr>
              <a:t>to School</a:t>
            </a:r>
            <a:endParaRPr lang="en-GB" sz="1800"/>
          </a:p>
          <a:p>
            <a:pPr algn="ctr"/>
            <a:r>
              <a:rPr lang="en-GB" sz="900" b="1" u="sng" dirty="0"/>
              <a:t>Autumn 2</a:t>
            </a:r>
          </a:p>
          <a:p>
            <a:pPr algn="ctr"/>
            <a:r>
              <a:rPr lang="en-GB" sz="900" dirty="0"/>
              <a:t>My local area, </a:t>
            </a:r>
          </a:p>
          <a:p>
            <a:pPr algn="ctr"/>
            <a:r>
              <a:rPr lang="en-GB" sz="900" dirty="0"/>
              <a:t>Your local area</a:t>
            </a:r>
          </a:p>
        </p:txBody>
      </p:sp>
      <p:sp>
        <p:nvSpPr>
          <p:cNvPr id="75" name="TextBox 74">
            <a:extLst>
              <a:ext uri="{FF2B5EF4-FFF2-40B4-BE49-F238E27FC236}">
                <a16:creationId xmlns:a16="http://schemas.microsoft.com/office/drawing/2014/main" id="{B371BA32-9B7A-D98E-80B1-B00EC8923E8F}"/>
              </a:ext>
            </a:extLst>
          </p:cNvPr>
          <p:cNvSpPr txBox="1"/>
          <p:nvPr/>
        </p:nvSpPr>
        <p:spPr>
          <a:xfrm>
            <a:off x="8190882" y="3468963"/>
            <a:ext cx="1181387" cy="1107996"/>
          </a:xfrm>
          <a:prstGeom prst="rect">
            <a:avLst/>
          </a:prstGeom>
          <a:noFill/>
        </p:spPr>
        <p:txBody>
          <a:bodyPr wrap="square" lIns="91440" tIns="45720" rIns="91440" bIns="45720" rtlCol="0" anchor="t">
            <a:spAutoFit/>
          </a:bodyPr>
          <a:lstStyle/>
          <a:p>
            <a:pPr algn="ctr"/>
            <a:r>
              <a:rPr lang="en-GB" sz="1000" b="1" u="sng" dirty="0"/>
              <a:t>Spring 1</a:t>
            </a:r>
          </a:p>
          <a:p>
            <a:pPr algn="ctr"/>
            <a:r>
              <a:rPr lang="en-GB" sz="900" dirty="0"/>
              <a:t>Family Tree </a:t>
            </a:r>
          </a:p>
          <a:p>
            <a:pPr algn="ctr"/>
            <a:r>
              <a:rPr lang="en-GB" sz="900" dirty="0"/>
              <a:t>and Faces </a:t>
            </a:r>
            <a:endParaRPr lang="en-GB" sz="1800"/>
          </a:p>
          <a:p>
            <a:pPr algn="ctr"/>
            <a:r>
              <a:rPr lang="en-GB" sz="1000" b="1" u="sng" dirty="0"/>
              <a:t>Spring 2</a:t>
            </a:r>
          </a:p>
          <a:p>
            <a:pPr algn="ctr"/>
            <a:r>
              <a:rPr lang="en-GB" sz="900" dirty="0"/>
              <a:t>Celebrating Carnival/Body Parts</a:t>
            </a:r>
          </a:p>
          <a:p>
            <a:endParaRPr lang="en-GB" sz="1000" b="1" u="sng" dirty="0"/>
          </a:p>
        </p:txBody>
      </p:sp>
      <p:sp>
        <p:nvSpPr>
          <p:cNvPr id="93" name="TextBox 92">
            <a:extLst>
              <a:ext uri="{FF2B5EF4-FFF2-40B4-BE49-F238E27FC236}">
                <a16:creationId xmlns:a16="http://schemas.microsoft.com/office/drawing/2014/main" id="{91083D2A-DDEE-5469-0DFB-681CD33B4209}"/>
              </a:ext>
            </a:extLst>
          </p:cNvPr>
          <p:cNvSpPr txBox="1"/>
          <p:nvPr/>
        </p:nvSpPr>
        <p:spPr>
          <a:xfrm>
            <a:off x="9213138" y="3483928"/>
            <a:ext cx="1058304" cy="984885"/>
          </a:xfrm>
          <a:prstGeom prst="rect">
            <a:avLst/>
          </a:prstGeom>
          <a:noFill/>
        </p:spPr>
        <p:txBody>
          <a:bodyPr wrap="square" lIns="91440" tIns="45720" rIns="91440" bIns="45720" rtlCol="0" anchor="t">
            <a:spAutoFit/>
          </a:bodyPr>
          <a:lstStyle/>
          <a:p>
            <a:pPr algn="ctr"/>
            <a:r>
              <a:rPr lang="en-GB" sz="1000" b="1" u="sng" dirty="0"/>
              <a:t>Summer 1</a:t>
            </a:r>
          </a:p>
          <a:p>
            <a:pPr algn="ctr"/>
            <a:r>
              <a:rPr lang="en-GB" sz="900" dirty="0"/>
              <a:t>Feeling Unwell/</a:t>
            </a:r>
            <a:endParaRPr lang="en-GB" sz="900" dirty="0">
              <a:cs typeface="Calibri"/>
            </a:endParaRPr>
          </a:p>
          <a:p>
            <a:pPr algn="ctr"/>
            <a:r>
              <a:rPr lang="en-GB" sz="900" dirty="0"/>
              <a:t>Jungle Animals </a:t>
            </a:r>
          </a:p>
          <a:p>
            <a:pPr algn="ctr"/>
            <a:r>
              <a:rPr lang="en-GB" sz="1000" b="1" u="sng" dirty="0"/>
              <a:t>Summer 2</a:t>
            </a:r>
          </a:p>
          <a:p>
            <a:pPr algn="ctr"/>
            <a:r>
              <a:rPr lang="en-GB" sz="900" dirty="0"/>
              <a:t>The Weather/</a:t>
            </a:r>
            <a:endParaRPr lang="en-GB" sz="900" dirty="0">
              <a:cs typeface="Calibri"/>
            </a:endParaRPr>
          </a:p>
          <a:p>
            <a:pPr algn="ctr"/>
            <a:r>
              <a:rPr lang="en-GB" sz="900" dirty="0"/>
              <a:t>Ice Cream</a:t>
            </a:r>
            <a:endParaRPr lang="en-GB" sz="1800"/>
          </a:p>
        </p:txBody>
      </p:sp>
      <p:sp>
        <p:nvSpPr>
          <p:cNvPr id="94" name="Rectangle 93">
            <a:extLst>
              <a:ext uri="{FF2B5EF4-FFF2-40B4-BE49-F238E27FC236}">
                <a16:creationId xmlns:a16="http://schemas.microsoft.com/office/drawing/2014/main" id="{C3928167-3E56-5860-675D-FA425C42C5F9}"/>
              </a:ext>
            </a:extLst>
          </p:cNvPr>
          <p:cNvSpPr/>
          <p:nvPr/>
        </p:nvSpPr>
        <p:spPr>
          <a:xfrm>
            <a:off x="7275135" y="3307886"/>
            <a:ext cx="3076696" cy="11193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111" name="TextBox 110">
            <a:extLst>
              <a:ext uri="{FF2B5EF4-FFF2-40B4-BE49-F238E27FC236}">
                <a16:creationId xmlns:a16="http://schemas.microsoft.com/office/drawing/2014/main" id="{4D405C76-FDFE-079F-3795-61DA0EFB9B8D}"/>
              </a:ext>
            </a:extLst>
          </p:cNvPr>
          <p:cNvSpPr txBox="1"/>
          <p:nvPr/>
        </p:nvSpPr>
        <p:spPr>
          <a:xfrm>
            <a:off x="7149673" y="4640881"/>
            <a:ext cx="1460297" cy="800219"/>
          </a:xfrm>
          <a:prstGeom prst="rect">
            <a:avLst/>
          </a:prstGeom>
          <a:noFill/>
        </p:spPr>
        <p:txBody>
          <a:bodyPr wrap="square" lIns="91440" tIns="45720" rIns="91440" bIns="45720" rtlCol="0" anchor="t">
            <a:spAutoFit/>
          </a:bodyPr>
          <a:lstStyle/>
          <a:p>
            <a:pPr algn="ctr"/>
            <a:r>
              <a:rPr lang="en-GB" sz="1000" b="1" u="sng" dirty="0"/>
              <a:t>Autumn 1</a:t>
            </a:r>
          </a:p>
          <a:p>
            <a:pPr algn="ctr"/>
            <a:r>
              <a:rPr lang="en-GB" sz="900" dirty="0">
                <a:cs typeface="Calibri"/>
              </a:rPr>
              <a:t> Music of Asia</a:t>
            </a:r>
          </a:p>
          <a:p>
            <a:pPr algn="ctr"/>
            <a:endParaRPr lang="en-GB" sz="900" b="1" u="sng" dirty="0"/>
          </a:p>
          <a:p>
            <a:pPr algn="ctr"/>
            <a:r>
              <a:rPr lang="en-GB" sz="900" b="1" u="sng" dirty="0"/>
              <a:t>Autumn 2</a:t>
            </a:r>
          </a:p>
          <a:p>
            <a:pPr algn="ctr"/>
            <a:r>
              <a:rPr lang="en-GB" sz="900" dirty="0">
                <a:solidFill>
                  <a:srgbClr val="000000"/>
                </a:solidFill>
                <a:latin typeface="Calibri"/>
                <a:ea typeface="Calibri" panose="020F0502020204030204" pitchFamily="34" charset="0"/>
                <a:cs typeface="Times New Roman"/>
              </a:rPr>
              <a:t>Christmas carols</a:t>
            </a:r>
            <a:endParaRPr lang="en-GB" sz="900" dirty="0">
              <a:cs typeface="Calibri"/>
            </a:endParaRPr>
          </a:p>
        </p:txBody>
      </p:sp>
      <p:sp>
        <p:nvSpPr>
          <p:cNvPr id="112" name="TextBox 111">
            <a:extLst>
              <a:ext uri="{FF2B5EF4-FFF2-40B4-BE49-F238E27FC236}">
                <a16:creationId xmlns:a16="http://schemas.microsoft.com/office/drawing/2014/main" id="{85AD7EC8-2EFC-CC83-4F3A-DF966A0EF0A1}"/>
              </a:ext>
            </a:extLst>
          </p:cNvPr>
          <p:cNvSpPr txBox="1"/>
          <p:nvPr/>
        </p:nvSpPr>
        <p:spPr>
          <a:xfrm>
            <a:off x="8260474" y="4615611"/>
            <a:ext cx="1050040" cy="938719"/>
          </a:xfrm>
          <a:prstGeom prst="rect">
            <a:avLst/>
          </a:prstGeom>
          <a:noFill/>
        </p:spPr>
        <p:txBody>
          <a:bodyPr wrap="square" lIns="91440" tIns="45720" rIns="91440" bIns="45720" rtlCol="0" anchor="t">
            <a:spAutoFit/>
          </a:bodyPr>
          <a:lstStyle/>
          <a:p>
            <a:pPr algn="ctr"/>
            <a:r>
              <a:rPr lang="en-GB" sz="1000" b="1" u="sng" dirty="0"/>
              <a:t>Spring 1</a:t>
            </a:r>
          </a:p>
          <a:p>
            <a:pPr algn="ctr"/>
            <a:r>
              <a:rPr lang="en-GB" sz="900" dirty="0"/>
              <a:t>The Brass Band</a:t>
            </a:r>
            <a:endParaRPr lang="en-GB" sz="900" dirty="0">
              <a:cs typeface="Calibri"/>
            </a:endParaRPr>
          </a:p>
          <a:p>
            <a:pPr algn="ctr"/>
            <a:endParaRPr lang="en-GB" sz="900" b="1" u="sng" dirty="0"/>
          </a:p>
          <a:p>
            <a:pPr algn="ctr"/>
            <a:r>
              <a:rPr lang="en-GB" sz="900" b="1" u="sng" dirty="0"/>
              <a:t>Spring 2</a:t>
            </a:r>
          </a:p>
          <a:p>
            <a:pPr algn="ctr"/>
            <a:r>
              <a:rPr lang="en-GB" sz="900" dirty="0">
                <a:cs typeface="Calibri"/>
              </a:rPr>
              <a:t>Peter and The Wolf</a:t>
            </a:r>
          </a:p>
        </p:txBody>
      </p:sp>
      <p:sp>
        <p:nvSpPr>
          <p:cNvPr id="113" name="TextBox 112">
            <a:extLst>
              <a:ext uri="{FF2B5EF4-FFF2-40B4-BE49-F238E27FC236}">
                <a16:creationId xmlns:a16="http://schemas.microsoft.com/office/drawing/2014/main" id="{27F357B8-3C5C-1031-14CD-6433DFE826D6}"/>
              </a:ext>
            </a:extLst>
          </p:cNvPr>
          <p:cNvSpPr txBox="1"/>
          <p:nvPr/>
        </p:nvSpPr>
        <p:spPr>
          <a:xfrm>
            <a:off x="9159842" y="4612357"/>
            <a:ext cx="1186368" cy="800219"/>
          </a:xfrm>
          <a:prstGeom prst="rect">
            <a:avLst/>
          </a:prstGeom>
          <a:noFill/>
        </p:spPr>
        <p:txBody>
          <a:bodyPr wrap="square" lIns="91440" tIns="45720" rIns="91440" bIns="45720" rtlCol="0" anchor="t">
            <a:spAutoFit/>
          </a:bodyPr>
          <a:lstStyle/>
          <a:p>
            <a:pPr algn="ctr"/>
            <a:r>
              <a:rPr lang="en-GB" sz="1000" b="1" u="sng" dirty="0"/>
              <a:t>Summer 1 </a:t>
            </a:r>
          </a:p>
          <a:p>
            <a:pPr algn="ctr"/>
            <a:r>
              <a:rPr lang="en-GB" sz="900"/>
              <a:t>British</a:t>
            </a:r>
            <a:r>
              <a:rPr lang="en-GB" sz="900" dirty="0"/>
              <a:t> Folk Songs</a:t>
            </a:r>
            <a:endParaRPr lang="en-GB" sz="900" dirty="0">
              <a:cs typeface="Calibri"/>
            </a:endParaRPr>
          </a:p>
          <a:p>
            <a:pPr algn="ctr"/>
            <a:r>
              <a:rPr lang="en-GB" sz="900" dirty="0"/>
              <a:t> </a:t>
            </a:r>
          </a:p>
          <a:p>
            <a:pPr algn="ctr"/>
            <a:r>
              <a:rPr lang="en-GB" sz="900" b="1" u="sng" dirty="0"/>
              <a:t>Summer 2 </a:t>
            </a:r>
          </a:p>
          <a:p>
            <a:pPr algn="ctr"/>
            <a:r>
              <a:rPr lang="en-GB" sz="900"/>
              <a:t>Brilliant </a:t>
            </a:r>
            <a:r>
              <a:rPr lang="en-GB" sz="900" dirty="0"/>
              <a:t>Beatles </a:t>
            </a:r>
            <a:endParaRPr lang="en-GB" sz="1800" dirty="0"/>
          </a:p>
        </p:txBody>
      </p:sp>
      <p:sp>
        <p:nvSpPr>
          <p:cNvPr id="114" name="TextBox 113">
            <a:extLst>
              <a:ext uri="{FF2B5EF4-FFF2-40B4-BE49-F238E27FC236}">
                <a16:creationId xmlns:a16="http://schemas.microsoft.com/office/drawing/2014/main" id="{AD703437-43C2-EDDB-491A-4946666658DD}"/>
              </a:ext>
            </a:extLst>
          </p:cNvPr>
          <p:cNvSpPr txBox="1"/>
          <p:nvPr/>
        </p:nvSpPr>
        <p:spPr>
          <a:xfrm>
            <a:off x="8018960" y="4488422"/>
            <a:ext cx="1460297" cy="246221"/>
          </a:xfrm>
          <a:prstGeom prst="rect">
            <a:avLst/>
          </a:prstGeom>
          <a:noFill/>
        </p:spPr>
        <p:txBody>
          <a:bodyPr wrap="square" rtlCol="0">
            <a:spAutoFit/>
          </a:bodyPr>
          <a:lstStyle/>
          <a:p>
            <a:pPr algn="ctr"/>
            <a:r>
              <a:rPr lang="en-GB" sz="1000" b="1" u="sng" dirty="0"/>
              <a:t>MUSIC</a:t>
            </a:r>
          </a:p>
        </p:txBody>
      </p:sp>
      <p:sp>
        <p:nvSpPr>
          <p:cNvPr id="115" name="Rectangle 114">
            <a:extLst>
              <a:ext uri="{FF2B5EF4-FFF2-40B4-BE49-F238E27FC236}">
                <a16:creationId xmlns:a16="http://schemas.microsoft.com/office/drawing/2014/main" id="{CD295E5F-E96F-F810-376F-68735D0D6790}"/>
              </a:ext>
            </a:extLst>
          </p:cNvPr>
          <p:cNvSpPr/>
          <p:nvPr/>
        </p:nvSpPr>
        <p:spPr>
          <a:xfrm>
            <a:off x="7271849" y="4478159"/>
            <a:ext cx="3076695" cy="118607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b="1" u="sng" dirty="0">
              <a:solidFill>
                <a:schemeClr val="tx1"/>
              </a:solidFill>
            </a:endParaRPr>
          </a:p>
        </p:txBody>
      </p:sp>
      <p:sp>
        <p:nvSpPr>
          <p:cNvPr id="3" name="TextBox 2">
            <a:extLst>
              <a:ext uri="{FF2B5EF4-FFF2-40B4-BE49-F238E27FC236}">
                <a16:creationId xmlns:a16="http://schemas.microsoft.com/office/drawing/2014/main" id="{D04AA762-B44C-BD87-8108-132BC6C1F8AF}"/>
              </a:ext>
            </a:extLst>
          </p:cNvPr>
          <p:cNvSpPr txBox="1"/>
          <p:nvPr/>
        </p:nvSpPr>
        <p:spPr>
          <a:xfrm>
            <a:off x="7382957" y="382114"/>
            <a:ext cx="844917" cy="1615827"/>
          </a:xfrm>
          <a:prstGeom prst="rect">
            <a:avLst/>
          </a:prstGeom>
          <a:noFill/>
        </p:spPr>
        <p:txBody>
          <a:bodyPr wrap="square">
            <a:spAutoFit/>
          </a:bodyPr>
          <a:lstStyle/>
          <a:p>
            <a:r>
              <a:rPr lang="en-GB" sz="900" b="1" u="sng" dirty="0">
                <a:latin typeface="+mj-lt"/>
              </a:rPr>
              <a:t>Autumn 1</a:t>
            </a:r>
          </a:p>
          <a:p>
            <a:pPr lvl="0"/>
            <a:r>
              <a:rPr lang="en-GB" sz="900" dirty="0">
                <a:latin typeface="+mj-lt"/>
              </a:rPr>
              <a:t>Place value</a:t>
            </a:r>
          </a:p>
          <a:p>
            <a:pPr lvl="0"/>
            <a:r>
              <a:rPr lang="en-GB" sz="900" dirty="0">
                <a:latin typeface="+mj-lt"/>
              </a:rPr>
              <a:t>Addition and subtraction</a:t>
            </a:r>
          </a:p>
          <a:p>
            <a:pPr lvl="0"/>
            <a:endParaRPr lang="en-GB" sz="900" dirty="0">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latin typeface="+mj-lt"/>
                <a:ea typeface="+mn-ea"/>
                <a:cs typeface="+mn-cs"/>
              </a:rPr>
              <a:t>Autumn 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j-lt"/>
                <a:ea typeface="+mn-ea"/>
                <a:cs typeface="+mn-cs"/>
              </a:rPr>
              <a:t>Addition and subtraction</a:t>
            </a:r>
          </a:p>
          <a:p>
            <a:pPr lvl="0"/>
            <a:r>
              <a:rPr lang="en-GB" sz="900" dirty="0">
                <a:latin typeface="+mj-lt"/>
              </a:rPr>
              <a:t>Area</a:t>
            </a:r>
          </a:p>
          <a:p>
            <a:pPr lvl="0"/>
            <a:r>
              <a:rPr lang="en-GB" sz="900" dirty="0">
                <a:latin typeface="+mj-lt"/>
              </a:rPr>
              <a:t>Multiplication </a:t>
            </a:r>
          </a:p>
          <a:p>
            <a:pPr lvl="0"/>
            <a:r>
              <a:rPr lang="en-GB" sz="900" dirty="0">
                <a:latin typeface="+mj-lt"/>
              </a:rPr>
              <a:t>and division</a:t>
            </a:r>
          </a:p>
        </p:txBody>
      </p:sp>
      <p:sp>
        <p:nvSpPr>
          <p:cNvPr id="10" name="TextBox 9">
            <a:extLst>
              <a:ext uri="{FF2B5EF4-FFF2-40B4-BE49-F238E27FC236}">
                <a16:creationId xmlns:a16="http://schemas.microsoft.com/office/drawing/2014/main" id="{225643B1-41AE-80E3-2EEF-65924DE8A5D2}"/>
              </a:ext>
            </a:extLst>
          </p:cNvPr>
          <p:cNvSpPr txBox="1"/>
          <p:nvPr/>
        </p:nvSpPr>
        <p:spPr>
          <a:xfrm>
            <a:off x="8458277" y="341735"/>
            <a:ext cx="1035109" cy="1338828"/>
          </a:xfrm>
          <a:prstGeom prst="rect">
            <a:avLst/>
          </a:prstGeom>
          <a:noFill/>
        </p:spPr>
        <p:txBody>
          <a:bodyPr wrap="square">
            <a:spAutoFit/>
          </a:bodyPr>
          <a:lstStyle/>
          <a:p>
            <a:r>
              <a:rPr lang="en-GB" sz="900" b="1" u="sng" dirty="0"/>
              <a:t>Spring 1</a:t>
            </a:r>
          </a:p>
          <a:p>
            <a:pPr lvl="0"/>
            <a:r>
              <a:rPr lang="en-GB" sz="900" dirty="0"/>
              <a:t>Multiplication and division</a:t>
            </a:r>
          </a:p>
          <a:p>
            <a:pPr lvl="0"/>
            <a:r>
              <a:rPr lang="en-GB" sz="900" dirty="0"/>
              <a:t>Length and perimeter</a:t>
            </a:r>
          </a:p>
          <a:p>
            <a:pPr lvl="0"/>
            <a:endParaRPr lang="en-GB" sz="900"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sng" strike="noStrike" kern="1200" cap="none" spc="0" normalizeH="0" baseline="0" noProof="0" dirty="0">
                <a:ln>
                  <a:noFill/>
                </a:ln>
                <a:solidFill>
                  <a:prstClr val="black"/>
                </a:solidFill>
                <a:effectLst/>
                <a:uLnTx/>
                <a:uFillTx/>
                <a:latin typeface="Calibri"/>
                <a:ea typeface="+mn-ea"/>
                <a:cs typeface="+mn-cs"/>
              </a:rPr>
              <a:t>Spring 2</a:t>
            </a:r>
          </a:p>
          <a:p>
            <a:pPr lvl="0"/>
            <a:r>
              <a:rPr lang="en-GB" sz="900" dirty="0"/>
              <a:t>Fractions</a:t>
            </a:r>
          </a:p>
          <a:p>
            <a:pPr lvl="0"/>
            <a:r>
              <a:rPr lang="en-GB" sz="900" dirty="0"/>
              <a:t>Decimals</a:t>
            </a:r>
          </a:p>
        </p:txBody>
      </p:sp>
      <p:sp>
        <p:nvSpPr>
          <p:cNvPr id="12" name="TextBox 11">
            <a:extLst>
              <a:ext uri="{FF2B5EF4-FFF2-40B4-BE49-F238E27FC236}">
                <a16:creationId xmlns:a16="http://schemas.microsoft.com/office/drawing/2014/main" id="{A0852718-AB65-5E76-4164-FFBCB003A39B}"/>
              </a:ext>
            </a:extLst>
          </p:cNvPr>
          <p:cNvSpPr txBox="1"/>
          <p:nvPr/>
        </p:nvSpPr>
        <p:spPr>
          <a:xfrm>
            <a:off x="9433895" y="324676"/>
            <a:ext cx="879432" cy="1754326"/>
          </a:xfrm>
          <a:prstGeom prst="rect">
            <a:avLst/>
          </a:prstGeom>
          <a:noFill/>
        </p:spPr>
        <p:txBody>
          <a:bodyPr wrap="square">
            <a:spAutoFit/>
          </a:bodyPr>
          <a:lstStyle/>
          <a:p>
            <a:r>
              <a:rPr lang="en-GB" sz="900" b="1" u="sng" dirty="0"/>
              <a:t>Summer 1 </a:t>
            </a:r>
          </a:p>
          <a:p>
            <a:pPr lvl="0"/>
            <a:r>
              <a:rPr lang="en-GB" sz="900" dirty="0"/>
              <a:t>Decimals</a:t>
            </a:r>
          </a:p>
          <a:p>
            <a:pPr lvl="0"/>
            <a:r>
              <a:rPr lang="en-GB" sz="900" dirty="0"/>
              <a:t>Money  </a:t>
            </a:r>
          </a:p>
          <a:p>
            <a:pPr lvl="0"/>
            <a:r>
              <a:rPr lang="en-GB" sz="900" dirty="0"/>
              <a:t>Time</a:t>
            </a:r>
          </a:p>
          <a:p>
            <a:pPr lvl="0"/>
            <a:endParaRPr lang="en-GB" sz="900" dirty="0"/>
          </a:p>
          <a:p>
            <a:r>
              <a:rPr lang="en-GB" sz="900" b="1" u="sng" dirty="0"/>
              <a:t>Summer 2</a:t>
            </a:r>
          </a:p>
          <a:p>
            <a:pPr lvl="0"/>
            <a:r>
              <a:rPr lang="en-GB" sz="900" dirty="0"/>
              <a:t>Shape</a:t>
            </a:r>
          </a:p>
          <a:p>
            <a:pPr lvl="0"/>
            <a:r>
              <a:rPr lang="en-GB" sz="900" dirty="0"/>
              <a:t>Statistics</a:t>
            </a:r>
          </a:p>
          <a:p>
            <a:pPr lvl="0"/>
            <a:r>
              <a:rPr lang="en-GB" sz="900" dirty="0"/>
              <a:t>Position and direction</a:t>
            </a:r>
          </a:p>
          <a:p>
            <a:pPr lvl="0"/>
            <a:r>
              <a:rPr lang="en-GB" sz="900" dirty="0"/>
              <a:t>Financial awareness</a:t>
            </a:r>
          </a:p>
        </p:txBody>
      </p:sp>
    </p:spTree>
    <p:extLst>
      <p:ext uri="{BB962C8B-B14F-4D97-AF65-F5344CB8AC3E}">
        <p14:creationId xmlns:p14="http://schemas.microsoft.com/office/powerpoint/2010/main" val="4047662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08635" y="522240"/>
            <a:ext cx="4843940"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4400" b="0" i="0" u="none" strike="noStrike" kern="1200" cap="none" spc="0" normalizeH="0" baseline="0" noProof="0">
                <a:ln>
                  <a:noFill/>
                </a:ln>
                <a:solidFill>
                  <a:prstClr val="black"/>
                </a:solidFill>
                <a:effectLst/>
                <a:uLnTx/>
                <a:uFillTx/>
                <a:latin typeface="Trebuchet MS" panose="020B0603020202020204" pitchFamily="34" charset="0"/>
                <a:ea typeface="+mn-ea"/>
                <a:cs typeface="+mn-cs"/>
              </a:rPr>
              <a:t>Expectations</a:t>
            </a:r>
          </a:p>
        </p:txBody>
      </p:sp>
      <p:sp>
        <p:nvSpPr>
          <p:cNvPr id="9" name="TextBox 8"/>
          <p:cNvSpPr txBox="1"/>
          <p:nvPr/>
        </p:nvSpPr>
        <p:spPr>
          <a:xfrm>
            <a:off x="553161" y="1299957"/>
            <a:ext cx="10339682"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a:ln>
                  <a:noFill/>
                </a:ln>
                <a:solidFill>
                  <a:prstClr val="black"/>
                </a:solidFill>
                <a:effectLst/>
                <a:uLnTx/>
                <a:uFillTx/>
                <a:latin typeface="Calibri" panose="020F0502020204030204"/>
                <a:ea typeface="+mn-ea"/>
                <a:cs typeface="+mn-cs"/>
              </a:rPr>
              <a:t>Attendance</a:t>
            </a: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 During term times, your child should attend school regularly. Regular attendance now means 100% of the time the school is open, the minimum target is 96% attendance.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sng"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BC6D2817-541E-59CB-B3DD-1763C3E54D7B}"/>
              </a:ext>
            </a:extLst>
          </p:cNvPr>
          <p:cNvPicPr>
            <a:picLocks noChangeAspect="1"/>
          </p:cNvPicPr>
          <p:nvPr/>
        </p:nvPicPr>
        <p:blipFill>
          <a:blip r:embed="rId4"/>
          <a:stretch>
            <a:fillRect/>
          </a:stretch>
        </p:blipFill>
        <p:spPr>
          <a:xfrm>
            <a:off x="5688199" y="2740023"/>
            <a:ext cx="5950640" cy="2892442"/>
          </a:xfrm>
          <a:prstGeom prst="rect">
            <a:avLst/>
          </a:prstGeom>
        </p:spPr>
      </p:pic>
      <p:sp>
        <p:nvSpPr>
          <p:cNvPr id="11" name="TextBox 10">
            <a:extLst>
              <a:ext uri="{FF2B5EF4-FFF2-40B4-BE49-F238E27FC236}">
                <a16:creationId xmlns:a16="http://schemas.microsoft.com/office/drawing/2014/main" id="{B6F8F09A-9B49-7ECD-89B9-662337E701BC}"/>
              </a:ext>
            </a:extLst>
          </p:cNvPr>
          <p:cNvSpPr txBox="1"/>
          <p:nvPr/>
        </p:nvSpPr>
        <p:spPr>
          <a:xfrm>
            <a:off x="553161" y="3052557"/>
            <a:ext cx="4852850" cy="2092881"/>
          </a:xfrm>
          <a:prstGeom prst="rect">
            <a:avLst/>
          </a:prstGeom>
          <a:noFill/>
        </p:spPr>
        <p:txBody>
          <a:bodyPr wrap="square" lIns="91440" tIns="45720" rIns="91440" bIns="45720" rtlCol="0" anchor="t">
            <a:spAutoFit/>
          </a:bodyPr>
          <a:lstStyle/>
          <a:p>
            <a:r>
              <a:rPr kumimoji="0" lang="en-GB" sz="2800" b="0" i="0" u="none" strike="noStrike" kern="1200" cap="none" spc="0" normalizeH="0" baseline="0" noProof="0">
                <a:ln>
                  <a:noFill/>
                </a:ln>
                <a:effectLst/>
                <a:uLnTx/>
                <a:uFillTx/>
                <a:latin typeface="Calibri" panose="020F0502020204030204"/>
                <a:ea typeface="+mn-ea"/>
                <a:cs typeface="+mn-cs"/>
              </a:rPr>
              <a:t>If your child is absent from school</a:t>
            </a:r>
            <a:r>
              <a:rPr lang="en-GB" sz="2800">
                <a:latin typeface="Calibri" panose="020F0502020204030204"/>
              </a:rPr>
              <a:t>,</a:t>
            </a:r>
            <a:r>
              <a:rPr kumimoji="0" lang="en-GB" sz="2800" b="0" i="0" u="none" strike="noStrike" kern="1200" cap="none" spc="0" normalizeH="0" baseline="0" noProof="0">
                <a:ln>
                  <a:noFill/>
                </a:ln>
                <a:effectLst/>
                <a:uLnTx/>
                <a:uFillTx/>
                <a:latin typeface="Calibri" panose="020F0502020204030204"/>
                <a:ea typeface="+mn-ea"/>
                <a:cs typeface="+mn-cs"/>
              </a:rPr>
              <a:t> please notify the school on the first day of absence by telephone or email.</a:t>
            </a:r>
          </a:p>
          <a:p>
            <a:endParaRPr lang="en-GB"/>
          </a:p>
        </p:txBody>
      </p:sp>
    </p:spTree>
    <p:extLst>
      <p:ext uri="{BB962C8B-B14F-4D97-AF65-F5344CB8AC3E}">
        <p14:creationId xmlns:p14="http://schemas.microsoft.com/office/powerpoint/2010/main" val="4188029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9A29E-47AD-9400-1B32-F81E05381C1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C952F69-F486-DEBD-D800-3C635C1C08FB}"/>
              </a:ext>
            </a:extLst>
          </p:cNvPr>
          <p:cNvSpPr/>
          <p:nvPr/>
        </p:nvSpPr>
        <p:spPr>
          <a:xfrm>
            <a:off x="1753669" y="223058"/>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sz="1800" dirty="0"/>
          </a:p>
        </p:txBody>
      </p:sp>
      <p:pic>
        <p:nvPicPr>
          <p:cNvPr id="5" name="Picture 4">
            <a:extLst>
              <a:ext uri="{FF2B5EF4-FFF2-40B4-BE49-F238E27FC236}">
                <a16:creationId xmlns:a16="http://schemas.microsoft.com/office/drawing/2014/main" id="{996294B6-D58A-F4FD-E286-72A02333F5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6" y="5681909"/>
            <a:ext cx="737102" cy="790775"/>
          </a:xfrm>
          <a:prstGeom prst="rect">
            <a:avLst/>
          </a:prstGeom>
        </p:spPr>
      </p:pic>
      <p:pic>
        <p:nvPicPr>
          <p:cNvPr id="6" name="Picture 5">
            <a:extLst>
              <a:ext uri="{FF2B5EF4-FFF2-40B4-BE49-F238E27FC236}">
                <a16:creationId xmlns:a16="http://schemas.microsoft.com/office/drawing/2014/main" id="{6D528D94-BC20-8816-5DAC-FA3E88C806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0706" y="5805264"/>
            <a:ext cx="437040" cy="597716"/>
          </a:xfrm>
          <a:prstGeom prst="rect">
            <a:avLst/>
          </a:prstGeom>
        </p:spPr>
      </p:pic>
      <p:sp>
        <p:nvSpPr>
          <p:cNvPr id="7" name="Rectangle 6">
            <a:extLst>
              <a:ext uri="{FF2B5EF4-FFF2-40B4-BE49-F238E27FC236}">
                <a16:creationId xmlns:a16="http://schemas.microsoft.com/office/drawing/2014/main" id="{2229A17C-D86B-B9F5-B9B1-62F1F16BF434}"/>
              </a:ext>
            </a:extLst>
          </p:cNvPr>
          <p:cNvSpPr/>
          <p:nvPr/>
        </p:nvSpPr>
        <p:spPr>
          <a:xfrm>
            <a:off x="2621280" y="5352676"/>
            <a:ext cx="6859096" cy="1138773"/>
          </a:xfrm>
          <a:prstGeom prst="rect">
            <a:avLst/>
          </a:prstGeom>
        </p:spPr>
        <p:txBody>
          <a:bodyPr wrap="square">
            <a:spAutoFit/>
          </a:bodyPr>
          <a:lstStyle/>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a:extLst>
              <a:ext uri="{FF2B5EF4-FFF2-40B4-BE49-F238E27FC236}">
                <a16:creationId xmlns:a16="http://schemas.microsoft.com/office/drawing/2014/main" id="{265EB917-57B8-6676-5D75-FEE758A6010F}"/>
              </a:ext>
            </a:extLst>
          </p:cNvPr>
          <p:cNvSpPr txBox="1"/>
          <p:nvPr/>
        </p:nvSpPr>
        <p:spPr>
          <a:xfrm>
            <a:off x="2783632" y="397045"/>
            <a:ext cx="6859096"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Attendance Team</a:t>
            </a:r>
          </a:p>
        </p:txBody>
      </p:sp>
      <p:graphicFrame>
        <p:nvGraphicFramePr>
          <p:cNvPr id="3" name="Table 2">
            <a:extLst>
              <a:ext uri="{FF2B5EF4-FFF2-40B4-BE49-F238E27FC236}">
                <a16:creationId xmlns:a16="http://schemas.microsoft.com/office/drawing/2014/main" id="{CB6EF1C0-E2B8-62D2-4A63-CD459AA8CAB7}"/>
              </a:ext>
            </a:extLst>
          </p:cNvPr>
          <p:cNvGraphicFramePr>
            <a:graphicFrameLocks noGrp="1"/>
          </p:cNvGraphicFramePr>
          <p:nvPr/>
        </p:nvGraphicFramePr>
        <p:xfrm>
          <a:off x="3215680" y="1628800"/>
          <a:ext cx="5136570" cy="2729396"/>
        </p:xfrm>
        <a:graphic>
          <a:graphicData uri="http://schemas.openxmlformats.org/drawingml/2006/table">
            <a:tbl>
              <a:tblPr firstRow="1" firstCol="1" bandRow="1"/>
              <a:tblGrid>
                <a:gridCol w="2568286">
                  <a:extLst>
                    <a:ext uri="{9D8B030D-6E8A-4147-A177-3AD203B41FA5}">
                      <a16:colId xmlns:a16="http://schemas.microsoft.com/office/drawing/2014/main" val="3563095956"/>
                    </a:ext>
                  </a:extLst>
                </a:gridCol>
                <a:gridCol w="2568284">
                  <a:extLst>
                    <a:ext uri="{9D8B030D-6E8A-4147-A177-3AD203B41FA5}">
                      <a16:colId xmlns:a16="http://schemas.microsoft.com/office/drawing/2014/main" val="3948838713"/>
                    </a:ext>
                  </a:extLst>
                </a:gridCol>
              </a:tblGrid>
              <a:tr h="2729396">
                <a:tc>
                  <a:txBody>
                    <a:bodyPr/>
                    <a:lstStyle/>
                    <a:p>
                      <a:pPr algn="ctr">
                        <a:lnSpc>
                          <a:spcPct val="113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Miss Elliott</a:t>
                      </a:r>
                    </a:p>
                    <a:p>
                      <a:pPr algn="ctr">
                        <a:lnSpc>
                          <a:spcPct val="113000"/>
                        </a:lnSpc>
                        <a:spcAft>
                          <a:spcPts val="0"/>
                        </a:spcAft>
                      </a:pPr>
                      <a:r>
                        <a:rPr lang="en-GB" sz="1400" b="1"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Senior Attendance Champion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Mrs Chilton</a:t>
                      </a:r>
                    </a:p>
                    <a:p>
                      <a:pPr algn="ctr">
                        <a:lnSpc>
                          <a:spcPct val="113000"/>
                        </a:lnSpc>
                        <a:spcAft>
                          <a:spcPts val="0"/>
                        </a:spcAft>
                      </a:pPr>
                      <a:r>
                        <a:rPr lang="en-GB" sz="1400" b="1" kern="1200" dirty="0">
                          <a:solidFill>
                            <a:schemeClr val="tx1"/>
                          </a:solidFill>
                          <a:effectLst/>
                          <a:latin typeface="+mn-lt"/>
                          <a:ea typeface="+mn-ea"/>
                          <a:cs typeface="+mn-cs"/>
                        </a:rPr>
                        <a:t>Attendance Officer</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bl>
          </a:graphicData>
        </a:graphic>
      </p:graphicFrame>
      <p:pic>
        <p:nvPicPr>
          <p:cNvPr id="17" name="Picture 16" descr="A person with long hair smiling&#10;&#10;Description automatically generated">
            <a:extLst>
              <a:ext uri="{FF2B5EF4-FFF2-40B4-BE49-F238E27FC236}">
                <a16:creationId xmlns:a16="http://schemas.microsoft.com/office/drawing/2014/main" id="{CFCB9BB8-9410-61F6-A9E3-6210A3CCF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63752" y="2634168"/>
            <a:ext cx="1440160" cy="1440160"/>
          </a:xfrm>
          <a:prstGeom prst="rect">
            <a:avLst/>
          </a:prstGeom>
        </p:spPr>
      </p:pic>
      <p:pic>
        <p:nvPicPr>
          <p:cNvPr id="2" name="Picture 1">
            <a:extLst>
              <a:ext uri="{FF2B5EF4-FFF2-40B4-BE49-F238E27FC236}">
                <a16:creationId xmlns:a16="http://schemas.microsoft.com/office/drawing/2014/main" id="{C4F8AE06-0353-50A8-B0FF-0A4F652D4517}"/>
              </a:ext>
            </a:extLst>
          </p:cNvPr>
          <p:cNvPicPr>
            <a:picLocks noChangeAspect="1"/>
          </p:cNvPicPr>
          <p:nvPr/>
        </p:nvPicPr>
        <p:blipFill>
          <a:blip r:embed="rId5"/>
          <a:stretch>
            <a:fillRect/>
          </a:stretch>
        </p:blipFill>
        <p:spPr>
          <a:xfrm>
            <a:off x="6319723" y="2636912"/>
            <a:ext cx="1444155" cy="1440160"/>
          </a:xfrm>
          <a:prstGeom prst="rect">
            <a:avLst/>
          </a:prstGeom>
        </p:spPr>
      </p:pic>
    </p:spTree>
    <p:extLst>
      <p:ext uri="{BB962C8B-B14F-4D97-AF65-F5344CB8AC3E}">
        <p14:creationId xmlns:p14="http://schemas.microsoft.com/office/powerpoint/2010/main" val="4212810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08635" y="522240"/>
            <a:ext cx="4843940"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4400" b="0" i="0" u="none" strike="noStrike" kern="1200" cap="none" spc="0" normalizeH="0" baseline="0" noProof="0">
                <a:ln>
                  <a:noFill/>
                </a:ln>
                <a:solidFill>
                  <a:prstClr val="black"/>
                </a:solidFill>
                <a:effectLst/>
                <a:uLnTx/>
                <a:uFillTx/>
                <a:latin typeface="Trebuchet MS" panose="020B0603020202020204" pitchFamily="34" charset="0"/>
                <a:ea typeface="+mn-ea"/>
                <a:cs typeface="+mn-cs"/>
              </a:rPr>
              <a:t>Expectations</a:t>
            </a:r>
          </a:p>
        </p:txBody>
      </p:sp>
      <p:sp>
        <p:nvSpPr>
          <p:cNvPr id="9" name="TextBox 8"/>
          <p:cNvSpPr txBox="1"/>
          <p:nvPr/>
        </p:nvSpPr>
        <p:spPr>
          <a:xfrm>
            <a:off x="420391" y="1168502"/>
            <a:ext cx="8285266" cy="483209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effectLst/>
                <a:uLnTx/>
                <a:uFillTx/>
                <a:latin typeface="Calibri" panose="020F0502020204030204"/>
                <a:ea typeface="+mn-ea"/>
                <a:cs typeface="+mn-cs"/>
              </a:rPr>
              <a:t>Uniform</a:t>
            </a:r>
            <a:r>
              <a:rPr kumimoji="0" lang="en-GB" sz="2800" b="0" i="0" u="none" strike="noStrike" kern="1200" cap="none" spc="0" normalizeH="0" baseline="0" noProof="0" dirty="0">
                <a:ln>
                  <a:noFill/>
                </a:ln>
                <a:effectLst/>
                <a:uLnTx/>
                <a:uFillTx/>
                <a:latin typeface="Calibri" panose="020F0502020204030204"/>
                <a:ea typeface="+mn-ea"/>
                <a:cs typeface="+mn-cs"/>
              </a:rPr>
              <a:t>: As per school policy: </a:t>
            </a:r>
            <a:r>
              <a:rPr kumimoji="0" lang="en-GB" sz="2800" b="0" i="0" u="none" strike="noStrike" kern="1200" cap="none" spc="0" normalizeH="0" baseline="0" noProof="0" dirty="0">
                <a:ln>
                  <a:noFill/>
                </a:ln>
                <a:effectLst/>
                <a:uLnTx/>
                <a:uFillTx/>
                <a:latin typeface="Calibri" panose="020F0502020204030204"/>
                <a:ea typeface="+mn-ea"/>
                <a:cs typeface="+mn-cs"/>
                <a:hlinkClick r:id="rId4"/>
              </a:rPr>
              <a:t>https://www.town-farm-surrey.uk/school-uniform/</a:t>
            </a:r>
            <a:endParaRPr kumimoji="0" lang="en-GB" sz="2800" b="0" i="0" u="none" strike="noStrike" kern="1200" cap="none" spc="0" normalizeH="0" baseline="0" noProof="0" dirty="0">
              <a:ln>
                <a:noFill/>
              </a:ln>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sng" strike="noStrike" kern="1200" cap="none" spc="0" normalizeH="0" baseline="0" noProof="0">
              <a:ln>
                <a:noFill/>
              </a:ln>
              <a:solidFill>
                <a:prstClr val="black"/>
              </a:solidFill>
              <a:effectLst/>
              <a:uLnTx/>
              <a:uFillTx/>
              <a:latin typeface="Calibri" panose="020F0502020204030204"/>
              <a:ea typeface="+mn-ea"/>
              <a:cs typeface="+mn-cs"/>
            </a:endParaRPr>
          </a:p>
          <a:p>
            <a:pPr algn="ctr">
              <a:defRPr/>
            </a:pPr>
            <a:r>
              <a:rPr kumimoji="0" lang="en-GB" sz="2800" b="0" i="0" u="sng" strike="noStrike" kern="1200" cap="none" spc="0" normalizeH="0" baseline="0" noProof="0" dirty="0">
                <a:ln>
                  <a:noFill/>
                </a:ln>
                <a:effectLst/>
                <a:uLnTx/>
                <a:uFillTx/>
                <a:latin typeface="Calibri" panose="020F0502020204030204"/>
                <a:ea typeface="+mn-ea"/>
                <a:cs typeface="+mn-cs"/>
              </a:rPr>
              <a:t>PE kit</a:t>
            </a:r>
            <a:r>
              <a:rPr kumimoji="0" lang="en-GB" sz="2800" b="0" i="0" u="none" strike="noStrike" kern="1200" cap="none" spc="0" normalizeH="0" baseline="0" noProof="0" dirty="0">
                <a:ln>
                  <a:noFill/>
                </a:ln>
                <a:effectLst/>
                <a:uLnTx/>
                <a:uFillTx/>
                <a:latin typeface="Calibri" panose="020F0502020204030204"/>
                <a:ea typeface="+mn-ea"/>
                <a:cs typeface="+mn-cs"/>
              </a:rPr>
              <a:t>: Worn on </a:t>
            </a:r>
            <a:r>
              <a:rPr lang="en-GB" sz="2800" dirty="0">
                <a:latin typeface="Calibri" panose="020F0502020204030204"/>
              </a:rPr>
              <a:t>Tuesday</a:t>
            </a:r>
            <a:r>
              <a:rPr kumimoji="0" lang="en-GB" sz="2800" b="0" i="0" u="none" strike="noStrike" kern="1200" cap="none" spc="0" normalizeH="0" baseline="0" noProof="0" dirty="0">
                <a:ln>
                  <a:noFill/>
                </a:ln>
                <a:effectLst/>
                <a:uLnTx/>
                <a:uFillTx/>
                <a:latin typeface="Calibri" panose="020F0502020204030204"/>
                <a:ea typeface="+mn-ea"/>
                <a:cs typeface="+mn-cs"/>
              </a:rPr>
              <a:t>: </a:t>
            </a:r>
            <a:r>
              <a:rPr lang="en-GB" sz="2800" dirty="0">
                <a:ea typeface="+mn-lt"/>
                <a:cs typeface="+mn-lt"/>
              </a:rPr>
              <a:t>School </a:t>
            </a:r>
            <a:r>
              <a:rPr kumimoji="0" lang="en-GB" sz="2800" i="0" u="none" strike="noStrike" kern="1200" cap="none" spc="0" normalizeH="0" baseline="0" noProof="0" dirty="0">
                <a:ln>
                  <a:noFill/>
                </a:ln>
                <a:effectLst/>
                <a:uLnTx/>
                <a:uFillTx/>
                <a:ea typeface="+mn-lt"/>
                <a:cs typeface="+mn-lt"/>
              </a:rPr>
              <a:t>white polo </a:t>
            </a:r>
            <a:r>
              <a:rPr lang="en-GB" sz="2800" dirty="0">
                <a:ea typeface="+mn-lt"/>
                <a:cs typeface="+mn-lt"/>
              </a:rPr>
              <a:t>shirt</a:t>
            </a:r>
            <a:endParaRPr lang="en-GB" dirty="0">
              <a:ea typeface="+mn-lt"/>
              <a:cs typeface="+mn-lt"/>
            </a:endParaRPr>
          </a:p>
          <a:p>
            <a:pPr algn="ctr">
              <a:defRPr/>
            </a:pPr>
            <a:r>
              <a:rPr lang="en-GB" sz="2800" dirty="0">
                <a:ea typeface="+mn-lt"/>
                <a:cs typeface="+mn-lt"/>
              </a:rPr>
              <a:t>Black shorts,</a:t>
            </a:r>
            <a:endParaRPr lang="en-GB" dirty="0">
              <a:cs typeface="Calibri"/>
            </a:endParaRPr>
          </a:p>
          <a:p>
            <a:pPr algn="ctr">
              <a:defRPr/>
            </a:pPr>
            <a:r>
              <a:rPr lang="en-GB" sz="2800" dirty="0">
                <a:ea typeface="+mn-lt"/>
                <a:cs typeface="+mn-lt"/>
              </a:rPr>
              <a:t>White, grey or black socks</a:t>
            </a:r>
            <a:endParaRPr lang="en-GB" dirty="0"/>
          </a:p>
          <a:p>
            <a:pPr algn="ctr">
              <a:defRPr/>
            </a:pPr>
            <a:endParaRPr lang="en-GB" sz="2800">
              <a:ea typeface="Calibri"/>
              <a:cs typeface="Calibri"/>
            </a:endParaRPr>
          </a:p>
          <a:p>
            <a:pPr algn="ctr">
              <a:defRPr/>
            </a:pPr>
            <a:r>
              <a:rPr lang="en-GB" sz="2800" b="1" dirty="0">
                <a:ea typeface="+mn-lt"/>
                <a:cs typeface="+mn-lt"/>
              </a:rPr>
              <a:t>Plain black jogging bottoms and plain black sweatshirt for the winter – no logos or stripes please.</a:t>
            </a:r>
            <a:endParaRPr lang="en-GB" dirty="0"/>
          </a:p>
          <a:p>
            <a:pPr marL="0" marR="0" lvl="0" indent="0" algn="l" defTabSz="914400">
              <a:lnSpc>
                <a:spcPct val="100000"/>
              </a:lnSpc>
              <a:spcBef>
                <a:spcPts val="0"/>
              </a:spcBef>
              <a:spcAft>
                <a:spcPts val="0"/>
              </a:spcAft>
              <a:buClrTx/>
              <a:buSzTx/>
              <a:buFontTx/>
              <a:buNone/>
              <a:tabLst/>
              <a:defRPr/>
            </a:pPr>
            <a:endParaRPr lang="en-GB" sz="2800" b="0" i="0" u="none" strike="noStrike" kern="1200" cap="none" spc="0" normalizeH="0" baseline="0" noProof="0">
              <a:ln>
                <a:noFill/>
              </a:ln>
              <a:effectLst/>
              <a:uLnTx/>
              <a:uFillTx/>
              <a:latin typeface="Calibri" panose="020F0502020204030204"/>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rotWithShape="1">
          <a:blip r:embed="rId5"/>
          <a:srcRect t="4385"/>
          <a:stretch/>
        </p:blipFill>
        <p:spPr>
          <a:xfrm>
            <a:off x="8705657" y="1970406"/>
            <a:ext cx="3100640" cy="2165496"/>
          </a:xfrm>
          <a:prstGeom prst="rect">
            <a:avLst/>
          </a:prstGeom>
        </p:spPr>
      </p:pic>
    </p:spTree>
    <p:extLst>
      <p:ext uri="{BB962C8B-B14F-4D97-AF65-F5344CB8AC3E}">
        <p14:creationId xmlns:p14="http://schemas.microsoft.com/office/powerpoint/2010/main" val="3240874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7" y="30002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1" y="28452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a:latin typeface="Trebuchet MS" panose="020B0603020202020204" pitchFamily="34" charset="0"/>
              </a:rPr>
              <a:t>Homework</a:t>
            </a:r>
          </a:p>
        </p:txBody>
      </p:sp>
      <p:sp>
        <p:nvSpPr>
          <p:cNvPr id="10" name="TextBox 9"/>
          <p:cNvSpPr txBox="1"/>
          <p:nvPr/>
        </p:nvSpPr>
        <p:spPr>
          <a:xfrm>
            <a:off x="739586" y="1028550"/>
            <a:ext cx="8277698" cy="5047536"/>
          </a:xfrm>
          <a:prstGeom prst="rect">
            <a:avLst/>
          </a:prstGeom>
          <a:noFill/>
        </p:spPr>
        <p:txBody>
          <a:bodyPr wrap="square" lIns="91440" tIns="45720" rIns="91440" bIns="45720" rtlCol="0" anchor="t">
            <a:spAutoFit/>
          </a:bodyPr>
          <a:lstStyle/>
          <a:p>
            <a:r>
              <a:rPr lang="en-GB" sz="2200" b="1" u="sng" dirty="0"/>
              <a:t>Daily Reading </a:t>
            </a:r>
            <a:endParaRPr lang="en-GB" sz="2200" b="1" u="sng" dirty="0">
              <a:cs typeface="Calibri"/>
            </a:endParaRPr>
          </a:p>
          <a:p>
            <a:r>
              <a:rPr lang="en-GB" sz="2200" dirty="0">
                <a:ea typeface="Calibri"/>
                <a:cs typeface="Calibri"/>
              </a:rPr>
              <a:t>To be completed every day and their reading diary signed by an adult. This is checked daily by the teaching assistant. Spellings are to be written out every day and the children are tested on Friday. </a:t>
            </a:r>
          </a:p>
          <a:p>
            <a:endParaRPr lang="en-GB" sz="2200">
              <a:ea typeface="Calibri"/>
              <a:cs typeface="Calibri"/>
            </a:endParaRPr>
          </a:p>
          <a:p>
            <a:r>
              <a:rPr lang="en-GB" sz="2200" b="1" u="sng" dirty="0"/>
              <a:t>When is homework given &amp; due in?</a:t>
            </a:r>
            <a:endParaRPr lang="en-GB" sz="2200" b="1" u="sng" dirty="0">
              <a:cs typeface="Calibri"/>
            </a:endParaRPr>
          </a:p>
          <a:p>
            <a:r>
              <a:rPr lang="en-GB" sz="2200" dirty="0"/>
              <a:t>On Friday homework is set for Maths or English.</a:t>
            </a:r>
            <a:endParaRPr lang="en-GB" sz="2200" dirty="0">
              <a:ea typeface="Calibri"/>
              <a:cs typeface="Calibri"/>
            </a:endParaRPr>
          </a:p>
          <a:p>
            <a:r>
              <a:rPr lang="en-GB" sz="2200" dirty="0"/>
              <a:t>Completed homework to be handed in on the following Wednesday. </a:t>
            </a:r>
            <a:r>
              <a:rPr lang="en-GB" sz="2200" dirty="0">
                <a:ea typeface="+mn-lt"/>
                <a:cs typeface="+mn-lt"/>
              </a:rPr>
              <a:t>Spelling test on Friday morning.</a:t>
            </a:r>
            <a:endParaRPr lang="en-GB" sz="2200" dirty="0">
              <a:ea typeface="Calibri"/>
              <a:cs typeface="Calibri"/>
            </a:endParaRPr>
          </a:p>
          <a:p>
            <a:r>
              <a:rPr lang="en-GB" sz="2200" dirty="0">
                <a:cs typeface="Calibri"/>
              </a:rPr>
              <a:t>Each half-term there will be a project homework that relates to the next topic.</a:t>
            </a:r>
            <a:endParaRPr lang="en-GB" sz="2200" dirty="0">
              <a:ea typeface="Calibri" panose="020F0502020204030204"/>
              <a:cs typeface="Calibri"/>
            </a:endParaRPr>
          </a:p>
          <a:p>
            <a:r>
              <a:rPr lang="en-GB" sz="2200" dirty="0"/>
              <a:t>We love Times Tables Rock Stars too and reward pupils in school who play at home.(Login details for each pupil are in their reading diaries).</a:t>
            </a:r>
            <a:endParaRPr lang="en-GB" sz="2200">
              <a:ea typeface="Calibri"/>
              <a:cs typeface="Calibri"/>
            </a:endParaRPr>
          </a:p>
          <a:p>
            <a:endParaRPr lang="en-GB" sz="3600"/>
          </a:p>
        </p:txBody>
      </p:sp>
      <p:pic>
        <p:nvPicPr>
          <p:cNvPr id="2" name="Picture 1"/>
          <p:cNvPicPr>
            <a:picLocks noChangeAspect="1"/>
          </p:cNvPicPr>
          <p:nvPr/>
        </p:nvPicPr>
        <p:blipFill>
          <a:blip r:embed="rId4">
            <a:extLst>
              <a:ext uri="{BEBA8EAE-BF5A-486C-A8C5-ECC9F3942E4B}">
                <a14:imgProps xmlns:a14="http://schemas.microsoft.com/office/drawing/2010/main">
                  <a14:imgLayer r:embed="rId5">
                    <a14:imgEffect>
                      <a14:backgroundRemoval t="0" b="99167" l="1500" r="99500"/>
                    </a14:imgEffect>
                  </a14:imgLayer>
                </a14:imgProps>
              </a:ext>
              <a:ext uri="{28A0092B-C50C-407E-A947-70E740481C1C}">
                <a14:useLocalDpi xmlns:a14="http://schemas.microsoft.com/office/drawing/2010/main" val="0"/>
              </a:ext>
            </a:extLst>
          </a:blip>
          <a:stretch>
            <a:fillRect/>
          </a:stretch>
        </p:blipFill>
        <p:spPr>
          <a:xfrm>
            <a:off x="8743544" y="457237"/>
            <a:ext cx="3083422" cy="308342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02249" y="4133669"/>
            <a:ext cx="1970998" cy="1420414"/>
          </a:xfrm>
          <a:prstGeom prst="rect">
            <a:avLst/>
          </a:prstGeom>
        </p:spPr>
      </p:pic>
    </p:spTree>
    <p:extLst>
      <p:ext uri="{BB962C8B-B14F-4D97-AF65-F5344CB8AC3E}">
        <p14:creationId xmlns:p14="http://schemas.microsoft.com/office/powerpoint/2010/main" val="2384276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3907038" y="404711"/>
            <a:ext cx="4231996"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3200" u="sng">
                <a:latin typeface="Trebuchet MS" panose="020B0603020202020204" pitchFamily="34" charset="0"/>
              </a:rPr>
              <a:t>Our Curriculum</a:t>
            </a:r>
          </a:p>
        </p:txBody>
      </p:sp>
      <p:sp>
        <p:nvSpPr>
          <p:cNvPr id="9" name="TextBox 8"/>
          <p:cNvSpPr txBox="1"/>
          <p:nvPr/>
        </p:nvSpPr>
        <p:spPr>
          <a:xfrm>
            <a:off x="426705" y="602602"/>
            <a:ext cx="12898781" cy="4585871"/>
          </a:xfrm>
          <a:prstGeom prst="rect">
            <a:avLst/>
          </a:prstGeom>
          <a:noFill/>
        </p:spPr>
        <p:txBody>
          <a:bodyPr wrap="square" lIns="91440" tIns="45720" rIns="91440" bIns="45720" rtlCol="0" anchor="t">
            <a:spAutoFit/>
          </a:bodyPr>
          <a:lstStyle/>
          <a:p>
            <a:r>
              <a:rPr lang="en-GB" sz="2400"/>
              <a:t>English – Power of Reading</a:t>
            </a:r>
          </a:p>
          <a:p>
            <a:endParaRPr lang="en-GB" sz="2400"/>
          </a:p>
          <a:p>
            <a:r>
              <a:rPr lang="en-GB" sz="2400"/>
              <a:t>Maths – White Rose</a:t>
            </a:r>
            <a:endParaRPr lang="en-GB" sz="2400">
              <a:cs typeface="Calibri"/>
            </a:endParaRPr>
          </a:p>
          <a:p>
            <a:endParaRPr lang="en-GB" sz="2400"/>
          </a:p>
          <a:p>
            <a:r>
              <a:rPr lang="en-GB" sz="2400"/>
              <a:t>Foundations subjects – Plan it</a:t>
            </a:r>
            <a:endParaRPr lang="en-GB" sz="2400">
              <a:cs typeface="Calibri"/>
            </a:endParaRPr>
          </a:p>
          <a:p>
            <a:endParaRPr lang="en-GB" sz="2400"/>
          </a:p>
          <a:p>
            <a:r>
              <a:rPr lang="en-GB" sz="2400"/>
              <a:t>RE – Surrey                                 PSHE – Jigsaw</a:t>
            </a:r>
            <a:endParaRPr lang="en-GB" sz="2400">
              <a:cs typeface="Calibri"/>
            </a:endParaRPr>
          </a:p>
          <a:p>
            <a:endParaRPr lang="en-GB" sz="2400"/>
          </a:p>
          <a:p>
            <a:r>
              <a:rPr lang="en-GB" sz="2400"/>
              <a:t>Music – Miss London		PE – Promise Coaching</a:t>
            </a:r>
            <a:endParaRPr lang="en-GB" sz="2400">
              <a:cs typeface="Calibri"/>
            </a:endParaRPr>
          </a:p>
          <a:p>
            <a:endParaRPr lang="en-GB" sz="2400"/>
          </a:p>
          <a:p>
            <a:r>
              <a:rPr lang="en-GB" sz="2400"/>
              <a:t>Spanish – Primary Languages Network</a:t>
            </a:r>
          </a:p>
          <a:p>
            <a:pPr algn="ctr"/>
            <a:endParaRPr lang="en-GB" sz="280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6620" y="3405286"/>
            <a:ext cx="3240538" cy="215298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99338" y="727096"/>
            <a:ext cx="2506832" cy="2169861"/>
          </a:xfrm>
          <a:prstGeom prst="rect">
            <a:avLst/>
          </a:prstGeom>
        </p:spPr>
      </p:pic>
      <p:pic>
        <p:nvPicPr>
          <p:cNvPr id="13" name="Picture 12"/>
          <p:cNvPicPr>
            <a:picLocks noChangeAspect="1"/>
          </p:cNvPicPr>
          <p:nvPr/>
        </p:nvPicPr>
        <p:blipFill>
          <a:blip r:embed="rId6"/>
          <a:stretch>
            <a:fillRect/>
          </a:stretch>
        </p:blipFill>
        <p:spPr>
          <a:xfrm>
            <a:off x="1223576" y="4765844"/>
            <a:ext cx="2834550" cy="964882"/>
          </a:xfrm>
          <a:prstGeom prst="rect">
            <a:avLst/>
          </a:prstGeom>
        </p:spPr>
      </p:pic>
      <p:pic>
        <p:nvPicPr>
          <p:cNvPr id="15" name="Picture 15" descr="A picture containing text, sign&#10;&#10;Description automatically generated">
            <a:extLst>
              <a:ext uri="{FF2B5EF4-FFF2-40B4-BE49-F238E27FC236}">
                <a16:creationId xmlns:a16="http://schemas.microsoft.com/office/drawing/2014/main" id="{7779DF75-5FA4-66C9-4F5B-2A8244A9E784}"/>
              </a:ext>
            </a:extLst>
          </p:cNvPr>
          <p:cNvPicPr>
            <a:picLocks noChangeAspect="1"/>
          </p:cNvPicPr>
          <p:nvPr/>
        </p:nvPicPr>
        <p:blipFill>
          <a:blip r:embed="rId7"/>
          <a:stretch>
            <a:fillRect/>
          </a:stretch>
        </p:blipFill>
        <p:spPr>
          <a:xfrm>
            <a:off x="6497123" y="1517468"/>
            <a:ext cx="1884333" cy="1913087"/>
          </a:xfrm>
          <a:prstGeom prst="rect">
            <a:avLst/>
          </a:prstGeom>
        </p:spPr>
      </p:pic>
      <p:pic>
        <p:nvPicPr>
          <p:cNvPr id="11" name="Picture 10" descr="NCHENZ - MATHS-WHIZZ">
            <a:extLst>
              <a:ext uri="{FF2B5EF4-FFF2-40B4-BE49-F238E27FC236}">
                <a16:creationId xmlns:a16="http://schemas.microsoft.com/office/drawing/2014/main" id="{3CEFDBEB-96C8-3344-32CF-0EF1575AC418}"/>
              </a:ext>
            </a:extLst>
          </p:cNvPr>
          <p:cNvPicPr>
            <a:picLocks noChangeAspect="1"/>
          </p:cNvPicPr>
          <p:nvPr/>
        </p:nvPicPr>
        <p:blipFill>
          <a:blip r:embed="rId8"/>
          <a:stretch>
            <a:fillRect/>
          </a:stretch>
        </p:blipFill>
        <p:spPr>
          <a:xfrm>
            <a:off x="5452152" y="4382502"/>
            <a:ext cx="1989761" cy="1175242"/>
          </a:xfrm>
          <a:prstGeom prst="rect">
            <a:avLst/>
          </a:prstGeom>
        </p:spPr>
      </p:pic>
    </p:spTree>
    <p:extLst>
      <p:ext uri="{BB962C8B-B14F-4D97-AF65-F5344CB8AC3E}">
        <p14:creationId xmlns:p14="http://schemas.microsoft.com/office/powerpoint/2010/main" val="2879854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309" y="232756"/>
            <a:ext cx="11788873"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l"/>
            <a:endParaRPr lang="en-US" b="0" i="0">
              <a:solidFill>
                <a:srgbClr val="0B0C0C"/>
              </a:solidFill>
              <a:effectLst/>
              <a:latin typeface="GDS Transpor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5810" y="5588934"/>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834" y="5623787"/>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081244" y="311656"/>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a:latin typeface="Trebuchet MS" panose="020B0603020202020204" pitchFamily="34" charset="0"/>
              </a:rPr>
              <a:t>MTC Check</a:t>
            </a:r>
          </a:p>
        </p:txBody>
      </p:sp>
      <p:sp>
        <p:nvSpPr>
          <p:cNvPr id="3" name="TextBox 2">
            <a:extLst>
              <a:ext uri="{FF2B5EF4-FFF2-40B4-BE49-F238E27FC236}">
                <a16:creationId xmlns:a16="http://schemas.microsoft.com/office/drawing/2014/main" id="{9E1FE3C9-70C5-68D2-33AE-F1F9A628243D}"/>
              </a:ext>
            </a:extLst>
          </p:cNvPr>
          <p:cNvSpPr txBox="1"/>
          <p:nvPr/>
        </p:nvSpPr>
        <p:spPr>
          <a:xfrm>
            <a:off x="413834" y="1287262"/>
            <a:ext cx="11286935" cy="3754874"/>
          </a:xfrm>
          <a:prstGeom prst="rect">
            <a:avLst/>
          </a:prstGeom>
          <a:noFill/>
        </p:spPr>
        <p:txBody>
          <a:bodyPr wrap="square" rtlCol="0">
            <a:spAutoFit/>
          </a:bodyPr>
          <a:lstStyle/>
          <a:p>
            <a:pPr algn="l"/>
            <a:r>
              <a:rPr lang="en-US" sz="2000" b="0" i="0">
                <a:solidFill>
                  <a:srgbClr val="0B0C0C"/>
                </a:solidFill>
                <a:effectLst/>
                <a:latin typeface="GDS Transport"/>
              </a:rPr>
              <a:t>The multiplication tables check (MTC) is statutory for Year 4 pupils in primary schools.</a:t>
            </a:r>
          </a:p>
          <a:p>
            <a:pPr algn="l"/>
            <a:endParaRPr lang="en-US" sz="2000" b="0" i="0">
              <a:solidFill>
                <a:srgbClr val="0B0C0C"/>
              </a:solidFill>
              <a:effectLst/>
              <a:latin typeface="GDS Transport"/>
            </a:endParaRPr>
          </a:p>
          <a:p>
            <a:pPr algn="l"/>
            <a:r>
              <a:rPr lang="en-US" sz="2000" b="0" i="0">
                <a:solidFill>
                  <a:srgbClr val="0B0C0C"/>
                </a:solidFill>
                <a:effectLst/>
                <a:latin typeface="GDS Transport"/>
              </a:rPr>
              <a:t>The purpose of the MTC is to determine whether pupils can recall their times tables fluently, which is essential for future success in mathematics.</a:t>
            </a:r>
          </a:p>
          <a:p>
            <a:pPr algn="l"/>
            <a:endParaRPr lang="en-US" sz="2000">
              <a:solidFill>
                <a:srgbClr val="0B0C0C"/>
              </a:solidFill>
              <a:latin typeface="GDS Transport"/>
            </a:endParaRPr>
          </a:p>
          <a:p>
            <a:pPr algn="l"/>
            <a:r>
              <a:rPr lang="en-US" sz="2000" b="0" i="0">
                <a:solidFill>
                  <a:srgbClr val="0B0C0C"/>
                </a:solidFill>
                <a:effectLst/>
                <a:latin typeface="GDS Transport"/>
              </a:rPr>
              <a:t>It will help schools to identify pupils who have not yet mastered their times tables, so that additional support can be provided.</a:t>
            </a:r>
          </a:p>
          <a:p>
            <a:pPr algn="l"/>
            <a:endParaRPr lang="en-US" sz="2000">
              <a:solidFill>
                <a:srgbClr val="0B0C0C"/>
              </a:solidFill>
              <a:latin typeface="GDS Transport"/>
            </a:endParaRPr>
          </a:p>
          <a:p>
            <a:pPr algn="l"/>
            <a:endParaRPr lang="en-US" sz="2000" b="0" i="0">
              <a:solidFill>
                <a:srgbClr val="0B0C0C"/>
              </a:solidFill>
              <a:effectLst/>
              <a:latin typeface="GDS Transport"/>
            </a:endParaRPr>
          </a:p>
          <a:p>
            <a:pPr algn="l"/>
            <a:r>
              <a:rPr lang="en-US" sz="2000" b="0" i="0">
                <a:solidFill>
                  <a:srgbClr val="0B0C0C"/>
                </a:solidFill>
                <a:effectLst/>
                <a:latin typeface="GDS Transport"/>
              </a:rPr>
              <a:t>More information can be found at </a:t>
            </a:r>
            <a:r>
              <a:rPr lang="en-US" sz="2000">
                <a:solidFill>
                  <a:srgbClr val="0B0C0C"/>
                </a:solidFill>
                <a:latin typeface="GDS Transport"/>
                <a:hlinkClick r:id="rId4"/>
              </a:rPr>
              <a:t>www.gov.uk</a:t>
            </a:r>
            <a:endParaRPr lang="en-US" sz="2000">
              <a:solidFill>
                <a:srgbClr val="0B0C0C"/>
              </a:solidFill>
              <a:latin typeface="GDS Transport"/>
            </a:endParaRPr>
          </a:p>
          <a:p>
            <a:pPr algn="l"/>
            <a:endParaRPr lang="en-US" sz="2000" b="0" i="0">
              <a:solidFill>
                <a:srgbClr val="0B0C0C"/>
              </a:solidFill>
              <a:effectLst/>
              <a:latin typeface="GDS Transport"/>
            </a:endParaRPr>
          </a:p>
          <a:p>
            <a:endParaRPr lang="en-GB"/>
          </a:p>
        </p:txBody>
      </p:sp>
    </p:spTree>
    <p:extLst>
      <p:ext uri="{BB962C8B-B14F-4D97-AF65-F5344CB8AC3E}">
        <p14:creationId xmlns:p14="http://schemas.microsoft.com/office/powerpoint/2010/main" val="3384419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7" y="30002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1" y="284521"/>
            <a:ext cx="7460495" cy="175260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a:latin typeface="Trebuchet MS"/>
              </a:rPr>
              <a:t>Rewarding Reading</a:t>
            </a:r>
            <a:endParaRPr lang="en-GB" sz="4400">
              <a:latin typeface="Trebuchet MS" panose="020B0603020202020204" pitchFamily="34" charset="0"/>
            </a:endParaRPr>
          </a:p>
        </p:txBody>
      </p:sp>
      <p:pic>
        <p:nvPicPr>
          <p:cNvPr id="9" name="Picture 8" descr="A book in a vending machine&#10;&#10;Description automatically generated">
            <a:extLst>
              <a:ext uri="{FF2B5EF4-FFF2-40B4-BE49-F238E27FC236}">
                <a16:creationId xmlns:a16="http://schemas.microsoft.com/office/drawing/2014/main" id="{9A17A117-89F4-8C6C-E57D-BE0D27F876E3}"/>
              </a:ext>
            </a:extLst>
          </p:cNvPr>
          <p:cNvPicPr>
            <a:picLocks noChangeAspect="1"/>
          </p:cNvPicPr>
          <p:nvPr/>
        </p:nvPicPr>
        <p:blipFill>
          <a:blip r:embed="rId4"/>
          <a:srcRect r="776" b="-622"/>
          <a:stretch/>
        </p:blipFill>
        <p:spPr>
          <a:xfrm>
            <a:off x="1706742" y="943707"/>
            <a:ext cx="8250953" cy="5001497"/>
          </a:xfrm>
          <a:prstGeom prst="rect">
            <a:avLst/>
          </a:prstGeom>
          <a:ln>
            <a:solidFill>
              <a:schemeClr val="tx1"/>
            </a:solidFill>
          </a:ln>
        </p:spPr>
      </p:pic>
    </p:spTree>
    <p:extLst>
      <p:ext uri="{BB962C8B-B14F-4D97-AF65-F5344CB8AC3E}">
        <p14:creationId xmlns:p14="http://schemas.microsoft.com/office/powerpoint/2010/main" val="4123954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panose="020F0502020204030204"/>
                <a:ea typeface="+mn-ea"/>
                <a:cs typeface="+mn-cs"/>
              </a:rPr>
              <a:t>If a child is unhappy we encourage them to speak out about it by: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white"/>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Talking to a friend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Raising an issue in circle 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Talking to a member of staff</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Talking to a learning mentor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Talking to class teacher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Putting a note in the worry eater (this will be seen by a learning mentor)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Speaking to a middle or senior leader</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2" y="457237"/>
            <a:ext cx="7460495" cy="175260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GB" sz="4400">
                <a:solidFill>
                  <a:prstClr val="black"/>
                </a:solidFill>
                <a:latin typeface="Trebuchet MS"/>
              </a:rPr>
              <a:t>Mental Health and wellbeing</a:t>
            </a:r>
          </a:p>
        </p:txBody>
      </p:sp>
      <p:sp>
        <p:nvSpPr>
          <p:cNvPr id="9" name="Rectangle 8"/>
          <p:cNvSpPr/>
          <p:nvPr/>
        </p:nvSpPr>
        <p:spPr>
          <a:xfrm>
            <a:off x="450211" y="1210791"/>
            <a:ext cx="6101846" cy="4154984"/>
          </a:xfrm>
          <a:prstGeom prst="rect">
            <a:avLst/>
          </a:prstGeom>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effectLst/>
                <a:uLnTx/>
                <a:uFillTx/>
                <a:latin typeface="Calibri" panose="020F0502020204030204"/>
                <a:ea typeface="+mn-ea"/>
                <a:cs typeface="+mn-cs"/>
              </a:rPr>
              <a:t>If a child is unhappy we encourage them to speak out </a:t>
            </a:r>
            <a:r>
              <a:rPr kumimoji="0" lang="en-GB" sz="2800" b="1" i="0" u="none" kern="1200" cap="none" spc="0" normalizeH="0" baseline="0" noProof="0">
                <a:ln>
                  <a:noFill/>
                </a:ln>
                <a:effectLst/>
                <a:uLnTx/>
                <a:uFillTx/>
                <a:latin typeface="Calibri" panose="020F0502020204030204"/>
                <a:ea typeface="+mn-ea"/>
                <a:cs typeface="+mn-cs"/>
              </a:rPr>
              <a:t>about </a:t>
            </a:r>
            <a:r>
              <a:rPr kumimoji="0" lang="en-GB" sz="2800" b="1" i="0" u="none" strike="noStrike" kern="1200" cap="none" spc="0" normalizeH="0" baseline="0" noProof="0">
                <a:ln>
                  <a:noFill/>
                </a:ln>
                <a:effectLst/>
                <a:uLnTx/>
                <a:uFillTx/>
                <a:latin typeface="Calibri" panose="020F0502020204030204"/>
                <a:ea typeface="+mn-ea"/>
                <a:cs typeface="+mn-cs"/>
              </a:rPr>
              <a:t>it by: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a:ln>
                <a:noFill/>
              </a:ln>
              <a:solidFill>
                <a:prstClr val="black"/>
              </a:solidFill>
              <a:effectLst/>
              <a:uLnTx/>
              <a:uFillTx/>
              <a:latin typeface="Calibri" panose="020F0502020204030204"/>
              <a:ea typeface="+mn-ea"/>
              <a:cs typeface="+mn-cs"/>
            </a:endParaRPr>
          </a:p>
          <a:p>
            <a:pPr marL="285750" indent="-285750">
              <a:buFont typeface="Arial" panose="020B0604020202020204" pitchFamily="34" charset="0"/>
              <a:buChar char="•"/>
              <a:defRPr/>
            </a:pPr>
            <a:r>
              <a:rPr kumimoji="0" lang="en-GB" sz="2800" b="0" i="0" u="none" strike="noStrike" kern="1200" cap="none" spc="0" normalizeH="0" baseline="0" noProof="0">
                <a:ln>
                  <a:noFill/>
                </a:ln>
                <a:effectLst/>
                <a:uLnTx/>
                <a:uFillTx/>
                <a:latin typeface="Calibri" panose="020F0502020204030204"/>
                <a:ea typeface="+mn-ea"/>
                <a:cs typeface="+mn-cs"/>
              </a:rPr>
              <a:t>Talking to a </a:t>
            </a:r>
            <a:r>
              <a:rPr lang="en-GB" sz="2800">
                <a:latin typeface="Calibri" panose="020F0502020204030204"/>
              </a:rPr>
              <a:t>member of staff</a:t>
            </a:r>
            <a:endParaRPr lang="en-GB" sz="2800">
              <a:latin typeface="Calibri" panose="020F0502020204030204"/>
              <a:cs typeface="Calibri"/>
            </a:endParaRPr>
          </a:p>
          <a:p>
            <a:pPr marL="285750" indent="-285750">
              <a:buFont typeface="Arial" panose="020B0604020202020204" pitchFamily="34" charset="0"/>
              <a:buChar char="•"/>
              <a:defRPr/>
            </a:pPr>
            <a:r>
              <a:rPr lang="en-GB" sz="2800">
                <a:latin typeface="Calibri" panose="020F0502020204030204"/>
              </a:rPr>
              <a:t>Talking to a </a:t>
            </a:r>
            <a:r>
              <a:rPr kumimoji="0" lang="en-GB" sz="2800" b="0" i="0" u="none" strike="noStrike" kern="1200" cap="none" spc="0" normalizeH="0" baseline="0" noProof="0">
                <a:ln>
                  <a:noFill/>
                </a:ln>
                <a:effectLst/>
                <a:uLnTx/>
                <a:uFillTx/>
                <a:latin typeface="Calibri" panose="020F0502020204030204"/>
                <a:ea typeface="+mn-ea"/>
                <a:cs typeface="+mn-cs"/>
              </a:rPr>
              <a:t>friend</a:t>
            </a:r>
            <a:endParaRPr lang="en-GB" sz="2800" b="0" i="0" u="none" strike="noStrike" kern="1200" cap="none" spc="0" normalizeH="0" baseline="0" noProof="0">
              <a:ln>
                <a:noFill/>
              </a:ln>
              <a:effectLst/>
              <a:uLnTx/>
              <a:uFillTx/>
              <a:latin typeface="Calibri" panose="020F0502020204030204"/>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effectLst/>
                <a:uLnTx/>
                <a:uFillTx/>
                <a:latin typeface="Calibri" panose="020F0502020204030204"/>
                <a:ea typeface="+mn-ea"/>
                <a:cs typeface="+mn-cs"/>
              </a:rPr>
              <a:t>Raising an issue in circle time</a:t>
            </a:r>
            <a:endParaRPr lang="en-GB" sz="2800" b="0" i="0" u="none" strike="noStrike" kern="1200" cap="none" spc="0" normalizeH="0" baseline="0" noProof="0">
              <a:ln>
                <a:noFill/>
              </a:ln>
              <a:effectLst/>
              <a:uLnTx/>
              <a:uFillTx/>
              <a:latin typeface="Calibri" panose="020F0502020204030204"/>
              <a:cs typeface="Calibri"/>
            </a:endParaRPr>
          </a:p>
          <a:p>
            <a:pPr marL="285750" indent="-285750">
              <a:buFont typeface="Arial" panose="020B0604020202020204" pitchFamily="34" charset="0"/>
              <a:buChar char="•"/>
              <a:defRPr/>
            </a:pPr>
            <a:r>
              <a:rPr lang="en-GB" sz="2800">
                <a:latin typeface="Calibri" panose="020F0502020204030204"/>
                <a:ea typeface="Calibri"/>
                <a:cs typeface="Calibri"/>
              </a:rPr>
              <a:t>Using their daily check-in</a:t>
            </a:r>
            <a:endParaRPr lang="en-GB" sz="2800" b="0" i="0" u="none" strike="noStrike" kern="1200" cap="none" spc="0" normalizeH="0" baseline="0" noProof="0">
              <a:ln>
                <a:noFill/>
              </a:ln>
              <a:effectLst/>
              <a:uLnTx/>
              <a:uFillTx/>
              <a:latin typeface="Calibri" panose="020F0502020204030204"/>
              <a:ea typeface="Calibri"/>
              <a:cs typeface="Calibri"/>
            </a:endParaRPr>
          </a:p>
          <a:p>
            <a:pPr marL="285750" indent="-285750">
              <a:buFont typeface="Arial" panose="020B0604020202020204" pitchFamily="34" charset="0"/>
              <a:buChar char="•"/>
              <a:defRPr/>
            </a:pPr>
            <a:endParaRPr lang="en-GB" sz="2800">
              <a:latin typeface="Calibri" panose="020F0502020204030204"/>
              <a:ea typeface="Calibri" panose="020F0502020204030204"/>
              <a:cs typeface="Calibri"/>
            </a:endParaRPr>
          </a:p>
          <a:p>
            <a:pPr>
              <a:defRPr/>
            </a:pPr>
            <a:r>
              <a:rPr lang="en-GB" sz="2000">
                <a:latin typeface="Calibri" panose="020F0502020204030204"/>
                <a:ea typeface="Calibri" panose="020F0502020204030204"/>
                <a:cs typeface="Calibri"/>
              </a:rPr>
              <a:t>Town Farm wellbeing page: </a:t>
            </a:r>
            <a:r>
              <a:rPr lang="en-GB" sz="2000">
                <a:ea typeface="+mn-lt"/>
                <a:cs typeface="+mn-lt"/>
                <a:hlinkClick r:id="rId4"/>
              </a:rPr>
              <a:t>Mental Health and Wellbeing | Town Farm Primary School (town-farm-surrey.uk)</a:t>
            </a:r>
            <a:endParaRPr lang="en-GB" sz="2000">
              <a:latin typeface="Calibri" panose="020F0502020204030204"/>
              <a:ea typeface="Calibri" panose="020F0502020204030204"/>
              <a:cs typeface="Calibri"/>
            </a:endParaRPr>
          </a:p>
        </p:txBody>
      </p:sp>
      <p:sp>
        <p:nvSpPr>
          <p:cNvPr id="2" name="TextBox 1"/>
          <p:cNvSpPr txBox="1"/>
          <p:nvPr/>
        </p:nvSpPr>
        <p:spPr>
          <a:xfrm>
            <a:off x="6848622" y="1378654"/>
            <a:ext cx="4623960" cy="830997"/>
          </a:xfrm>
          <a:prstGeom prst="rect">
            <a:avLst/>
          </a:prstGeom>
          <a:noFill/>
        </p:spPr>
        <p:txBody>
          <a:bodyPr wrap="square" lIns="91440" tIns="45720" rIns="91440" bIns="45720" rtlCol="0" anchor="t">
            <a:spAutoFit/>
          </a:bodyPr>
          <a:lstStyle/>
          <a:p>
            <a:pPr algn="ctr">
              <a:defRPr/>
            </a:pPr>
            <a:r>
              <a:rPr lang="en-GB" sz="2400" b="1">
                <a:solidFill>
                  <a:srgbClr val="7030A0"/>
                </a:solidFill>
                <a:latin typeface="Calibri" panose="020F0502020204030204"/>
              </a:rPr>
              <a:t>Did</a:t>
            </a:r>
            <a:r>
              <a:rPr kumimoji="0" lang="en-GB" sz="2400" b="1" i="0" u="none" strike="noStrike" kern="1200" cap="none" spc="0" normalizeH="0" baseline="0" noProof="0">
                <a:ln>
                  <a:noFill/>
                </a:ln>
                <a:solidFill>
                  <a:srgbClr val="7030A0"/>
                </a:solidFill>
                <a:effectLst/>
                <a:uLnTx/>
                <a:uFillTx/>
                <a:latin typeface="Calibri" panose="020F0502020204030204"/>
                <a:ea typeface="+mn-ea"/>
                <a:cs typeface="+mn-cs"/>
              </a:rPr>
              <a:t> you know our pupils have a daily check-in for their well-being? </a:t>
            </a:r>
            <a:endParaRPr lang="en-GB" sz="2400" b="1" i="0" u="none" strike="noStrike" kern="1200" cap="none" spc="0" normalizeH="0" baseline="0" noProof="0">
              <a:ln>
                <a:noFill/>
              </a:ln>
              <a:solidFill>
                <a:srgbClr val="7030A0"/>
              </a:solidFill>
              <a:effectLst/>
              <a:uLnTx/>
              <a:uFillTx/>
              <a:latin typeface="Calibri" panose="020F0502020204030204"/>
              <a:ea typeface="Calibri"/>
              <a:cs typeface="Calibri"/>
            </a:endParaRPr>
          </a:p>
        </p:txBody>
      </p:sp>
      <p:pic>
        <p:nvPicPr>
          <p:cNvPr id="11" name="Picture 10">
            <a:extLst>
              <a:ext uri="{FF2B5EF4-FFF2-40B4-BE49-F238E27FC236}">
                <a16:creationId xmlns:a16="http://schemas.microsoft.com/office/drawing/2014/main" id="{678B6744-36C4-FA75-290F-FDEEB4BB6C15}"/>
              </a:ext>
            </a:extLst>
          </p:cNvPr>
          <p:cNvPicPr>
            <a:picLocks noChangeAspect="1"/>
          </p:cNvPicPr>
          <p:nvPr/>
        </p:nvPicPr>
        <p:blipFill>
          <a:blip r:embed="rId5"/>
          <a:stretch>
            <a:fillRect/>
          </a:stretch>
        </p:blipFill>
        <p:spPr>
          <a:xfrm>
            <a:off x="7027618" y="2376853"/>
            <a:ext cx="4267933" cy="2860431"/>
          </a:xfrm>
          <a:prstGeom prst="rect">
            <a:avLst/>
          </a:prstGeom>
        </p:spPr>
      </p:pic>
    </p:spTree>
    <p:extLst>
      <p:ext uri="{BB962C8B-B14F-4D97-AF65-F5344CB8AC3E}">
        <p14:creationId xmlns:p14="http://schemas.microsoft.com/office/powerpoint/2010/main" val="3812466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600258" y="652097"/>
            <a:ext cx="4288266"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a:latin typeface="Trebuchet MS" panose="020B0603020202020204" pitchFamily="34" charset="0"/>
              </a:rPr>
              <a:t>Safeguarding</a:t>
            </a:r>
          </a:p>
        </p:txBody>
      </p:sp>
      <p:sp>
        <p:nvSpPr>
          <p:cNvPr id="11" name="Subtitle 2"/>
          <p:cNvSpPr txBox="1">
            <a:spLocks/>
          </p:cNvSpPr>
          <p:nvPr/>
        </p:nvSpPr>
        <p:spPr>
          <a:xfrm>
            <a:off x="1047404" y="1610751"/>
            <a:ext cx="4720350" cy="1457177"/>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000"/>
          </a:p>
          <a:p>
            <a:pPr marL="0" indent="0">
              <a:buNone/>
            </a:pPr>
            <a:r>
              <a:rPr lang="en-GB" sz="2000"/>
              <a:t>Your child’s safety is our priority, and we have a shared responsibility to safeguard everyone in our school.</a:t>
            </a:r>
          </a:p>
          <a:p>
            <a:pPr marL="0" indent="0">
              <a:buNone/>
            </a:pPr>
            <a:endParaRPr lang="en-GB" sz="2000"/>
          </a:p>
          <a:p>
            <a:pPr marL="0" indent="0">
              <a:buNone/>
            </a:pPr>
            <a:r>
              <a:rPr lang="en-GB" sz="2000">
                <a:hlinkClick r:id="rId4"/>
              </a:rPr>
              <a:t>https://www.town-farm-surrey.uk/safeguarding/</a:t>
            </a:r>
            <a:endParaRPr lang="en-GB" sz="2000"/>
          </a:p>
          <a:p>
            <a:pPr marL="0" indent="0">
              <a:buNone/>
            </a:pPr>
            <a:endParaRPr lang="en-GB" sz="2000"/>
          </a:p>
        </p:txBody>
      </p:sp>
      <p:sp>
        <p:nvSpPr>
          <p:cNvPr id="14" name="Rectangle 13"/>
          <p:cNvSpPr/>
          <p:nvPr/>
        </p:nvSpPr>
        <p:spPr>
          <a:xfrm>
            <a:off x="1047404" y="4127161"/>
            <a:ext cx="4572000" cy="1815882"/>
          </a:xfrm>
          <a:prstGeom prst="rect">
            <a:avLst/>
          </a:prstGeom>
        </p:spPr>
        <p:txBody>
          <a:bodyPr wrap="square">
            <a:spAutoFit/>
          </a:bodyPr>
          <a:lstStyle/>
          <a:p>
            <a:pPr algn="ctr"/>
            <a:endParaRPr lang="en-GB" sz="1200" b="1" u="sng">
              <a:latin typeface="+mj-lt"/>
            </a:endParaRPr>
          </a:p>
          <a:p>
            <a:pPr>
              <a:buFont typeface="Wingdings" pitchFamily="2" charset="2"/>
              <a:buChar char="Ø"/>
            </a:pPr>
            <a:r>
              <a:rPr lang="en-GB" b="1">
                <a:latin typeface="+mj-lt"/>
              </a:rPr>
              <a:t>SPA: </a:t>
            </a:r>
            <a:r>
              <a:rPr lang="en-GB">
                <a:latin typeface="+mj-lt"/>
              </a:rPr>
              <a:t>0300 200 1006</a:t>
            </a:r>
          </a:p>
          <a:p>
            <a:pPr>
              <a:buFont typeface="Wingdings" pitchFamily="2" charset="2"/>
              <a:buChar char="Ø"/>
            </a:pPr>
            <a:r>
              <a:rPr lang="en-GB" b="1">
                <a:latin typeface="+mj-lt"/>
              </a:rPr>
              <a:t>Emergency Duty team: </a:t>
            </a:r>
            <a:r>
              <a:rPr lang="en-GB">
                <a:latin typeface="+mj-lt"/>
              </a:rPr>
              <a:t>01483 517898 </a:t>
            </a:r>
          </a:p>
          <a:p>
            <a:pPr>
              <a:buFont typeface="Wingdings" pitchFamily="2" charset="2"/>
              <a:buChar char="Ø"/>
            </a:pPr>
            <a:r>
              <a:rPr lang="en-GB" b="1">
                <a:latin typeface="+mj-lt"/>
              </a:rPr>
              <a:t>Surrey Police: </a:t>
            </a:r>
            <a:r>
              <a:rPr lang="en-GB">
                <a:latin typeface="+mj-lt"/>
              </a:rPr>
              <a:t>101 (or 999 in an emergency)</a:t>
            </a:r>
          </a:p>
          <a:p>
            <a:pPr>
              <a:buFont typeface="Wingdings" pitchFamily="2" charset="2"/>
              <a:buChar char="Ø"/>
            </a:pPr>
            <a:r>
              <a:rPr lang="en-GB">
                <a:latin typeface="+mj-lt"/>
                <a:hlinkClick r:id="rId5"/>
              </a:rPr>
              <a:t>www.surreycc.gov.uk/safeguarding</a:t>
            </a:r>
            <a:r>
              <a:rPr lang="en-GB">
                <a:latin typeface="+mj-lt"/>
              </a:rPr>
              <a:t> </a:t>
            </a:r>
          </a:p>
          <a:p>
            <a:endParaRPr lang="en-GB" sz="2800">
              <a:latin typeface="+mj-lt"/>
            </a:endParaRPr>
          </a:p>
        </p:txBody>
      </p:sp>
      <p:pic>
        <p:nvPicPr>
          <p:cNvPr id="2" name="Picture 1" descr="A group of people posing for a photo&#10;&#10;Description automatically generated">
            <a:extLst>
              <a:ext uri="{FF2B5EF4-FFF2-40B4-BE49-F238E27FC236}">
                <a16:creationId xmlns:a16="http://schemas.microsoft.com/office/drawing/2014/main" id="{91B8ADCF-8920-4A19-7772-CD41B7FDA2E6}"/>
              </a:ext>
            </a:extLst>
          </p:cNvPr>
          <p:cNvPicPr>
            <a:picLocks noChangeAspect="1"/>
          </p:cNvPicPr>
          <p:nvPr/>
        </p:nvPicPr>
        <p:blipFill>
          <a:blip r:embed="rId6"/>
          <a:stretch>
            <a:fillRect/>
          </a:stretch>
        </p:blipFill>
        <p:spPr>
          <a:xfrm>
            <a:off x="6212508" y="351693"/>
            <a:ext cx="3834893" cy="5427784"/>
          </a:xfrm>
          <a:prstGeom prst="rect">
            <a:avLst/>
          </a:prstGeom>
        </p:spPr>
      </p:pic>
    </p:spTree>
    <p:extLst>
      <p:ext uri="{BB962C8B-B14F-4D97-AF65-F5344CB8AC3E}">
        <p14:creationId xmlns:p14="http://schemas.microsoft.com/office/powerpoint/2010/main" val="29685226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31818" y="232756"/>
            <a:ext cx="8684662" cy="6411884"/>
          </a:xfrm>
          <a:prstGeom prst="rect">
            <a:avLst/>
          </a:prstGeom>
          <a:ln w="76200">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sz="18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6" y="5681909"/>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0706" y="5805264"/>
            <a:ext cx="437040" cy="597716"/>
          </a:xfrm>
          <a:prstGeom prst="rect">
            <a:avLst/>
          </a:prstGeom>
        </p:spPr>
      </p:pic>
      <p:sp>
        <p:nvSpPr>
          <p:cNvPr id="7" name="Rectangle 6"/>
          <p:cNvSpPr/>
          <p:nvPr/>
        </p:nvSpPr>
        <p:spPr>
          <a:xfrm>
            <a:off x="2621280" y="5352676"/>
            <a:ext cx="6859096" cy="1138773"/>
          </a:xfrm>
          <a:prstGeom prst="rect">
            <a:avLst/>
          </a:prstGeom>
        </p:spPr>
        <p:txBody>
          <a:bodyPr wrap="square">
            <a:spAutoFit/>
          </a:bodyPr>
          <a:lstStyle/>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2783632" y="397045"/>
            <a:ext cx="6859096"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Senior Leadership  Team</a:t>
            </a:r>
          </a:p>
        </p:txBody>
      </p:sp>
      <p:graphicFrame>
        <p:nvGraphicFramePr>
          <p:cNvPr id="3" name="Table 2"/>
          <p:cNvGraphicFramePr>
            <a:graphicFrameLocks noGrp="1"/>
          </p:cNvGraphicFramePr>
          <p:nvPr/>
        </p:nvGraphicFramePr>
        <p:xfrm>
          <a:off x="2802496" y="1309836"/>
          <a:ext cx="6768752" cy="3714699"/>
        </p:xfrm>
        <a:graphic>
          <a:graphicData uri="http://schemas.openxmlformats.org/drawingml/2006/table">
            <a:tbl>
              <a:tblPr firstRow="1" firstCol="1" bandRow="1"/>
              <a:tblGrid>
                <a:gridCol w="2256251">
                  <a:extLst>
                    <a:ext uri="{9D8B030D-6E8A-4147-A177-3AD203B41FA5}">
                      <a16:colId xmlns:a16="http://schemas.microsoft.com/office/drawing/2014/main" val="3563095956"/>
                    </a:ext>
                  </a:extLst>
                </a:gridCol>
                <a:gridCol w="2256250">
                  <a:extLst>
                    <a:ext uri="{9D8B030D-6E8A-4147-A177-3AD203B41FA5}">
                      <a16:colId xmlns:a16="http://schemas.microsoft.com/office/drawing/2014/main" val="3948838713"/>
                    </a:ext>
                  </a:extLst>
                </a:gridCol>
                <a:gridCol w="2256251">
                  <a:extLst>
                    <a:ext uri="{9D8B030D-6E8A-4147-A177-3AD203B41FA5}">
                      <a16:colId xmlns:a16="http://schemas.microsoft.com/office/drawing/2014/main" val="1653332575"/>
                    </a:ext>
                  </a:extLst>
                </a:gridCol>
              </a:tblGrid>
              <a:tr h="1801113">
                <a:tc gridSpan="3">
                  <a:txBody>
                    <a:bodyPr/>
                    <a:lstStyle/>
                    <a:p>
                      <a:pPr algn="ctr">
                        <a:lnSpc>
                          <a:spcPct val="113000"/>
                        </a:lnSpc>
                        <a:spcAft>
                          <a:spcPts val="0"/>
                        </a:spcAft>
                      </a:pPr>
                      <a:r>
                        <a:rPr lang="en-GB" sz="1400" b="1" dirty="0">
                          <a:effectLst/>
                          <a:latin typeface="Gadugi" panose="020B0502040204020203" pitchFamily="34" charset="0"/>
                          <a:ea typeface="Calibri" panose="020F0502020204030204" pitchFamily="34" charset="0"/>
                          <a:cs typeface="Times New Roman" panose="02020603050405020304" pitchFamily="18" charset="0"/>
                        </a:rPr>
                        <a:t>Mr Bhatti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3000"/>
                        </a:lnSpc>
                        <a:spcAft>
                          <a:spcPts val="0"/>
                        </a:spcAft>
                      </a:pPr>
                      <a:r>
                        <a:rPr lang="en-GB" sz="1400" dirty="0">
                          <a:effectLst/>
                          <a:latin typeface="Gadugi" panose="020B0502040204020203" pitchFamily="34" charset="0"/>
                          <a:ea typeface="Calibri" panose="020F0502020204030204" pitchFamily="34" charset="0"/>
                          <a:cs typeface="Times New Roman" panose="02020603050405020304" pitchFamily="18" charset="0"/>
                        </a:rPr>
                        <a:t>Headteacher </a:t>
                      </a:r>
                    </a:p>
                    <a:p>
                      <a:pPr algn="ctr">
                        <a:lnSpc>
                          <a:spcPct val="113000"/>
                        </a:lnSpc>
                        <a:spcAft>
                          <a:spcPts val="0"/>
                        </a:spcAft>
                      </a:pPr>
                      <a:endParaRPr lang="en-GB" sz="1400" dirty="0">
                        <a:effectLst/>
                        <a:latin typeface="Gadugi" panose="020B0502040204020203"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89605532"/>
                  </a:ext>
                </a:extLst>
              </a:tr>
              <a:tr h="1913586">
                <a:tc>
                  <a:txBody>
                    <a:bodyPr/>
                    <a:lstStyle/>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Miss Elliott</a:t>
                      </a:r>
                    </a:p>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Deputy Head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Mrs Shrimpton</a:t>
                      </a:r>
                    </a:p>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Deputy Head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Mrs Winch</a:t>
                      </a:r>
                    </a:p>
                    <a:p>
                      <a:pPr algn="ctr">
                        <a:lnSpc>
                          <a:spcPct val="113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Assistant Head Teacher</a:t>
                      </a: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3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bl>
          </a:graphicData>
        </a:graphic>
      </p:graphicFrame>
      <p:pic>
        <p:nvPicPr>
          <p:cNvPr id="9" name="Picture 8" descr="A person in a blue suit&#10;&#10;Description automatically generated">
            <a:extLst>
              <a:ext uri="{FF2B5EF4-FFF2-40B4-BE49-F238E27FC236}">
                <a16:creationId xmlns:a16="http://schemas.microsoft.com/office/drawing/2014/main" id="{3AD6752B-0487-7470-5FA7-DFA78F60C5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45861" y="1985901"/>
            <a:ext cx="1098211" cy="1098211"/>
          </a:xfrm>
          <a:prstGeom prst="rect">
            <a:avLst/>
          </a:prstGeom>
        </p:spPr>
      </p:pic>
      <p:pic>
        <p:nvPicPr>
          <p:cNvPr id="17" name="Picture 16" descr="A person with long hair smiling&#10;&#10;Description automatically generated">
            <a:extLst>
              <a:ext uri="{FF2B5EF4-FFF2-40B4-BE49-F238E27FC236}">
                <a16:creationId xmlns:a16="http://schemas.microsoft.com/office/drawing/2014/main" id="{3684BA7E-C285-5902-2839-F0BA8A6E78D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31704" y="3679391"/>
            <a:ext cx="1137636" cy="1137636"/>
          </a:xfrm>
          <a:prstGeom prst="rect">
            <a:avLst/>
          </a:prstGeom>
        </p:spPr>
      </p:pic>
      <p:pic>
        <p:nvPicPr>
          <p:cNvPr id="19" name="Picture 18" descr="A person with blonde hair wearing a floral shirt&#10;&#10;Description automatically generated">
            <a:extLst>
              <a:ext uri="{FF2B5EF4-FFF2-40B4-BE49-F238E27FC236}">
                <a16:creationId xmlns:a16="http://schemas.microsoft.com/office/drawing/2014/main" id="{C5B251E9-0AFD-E3F2-691E-2E565527DAA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45861" y="3675163"/>
            <a:ext cx="1242227" cy="1242227"/>
          </a:xfrm>
          <a:prstGeom prst="rect">
            <a:avLst/>
          </a:prstGeom>
        </p:spPr>
      </p:pic>
      <p:pic>
        <p:nvPicPr>
          <p:cNvPr id="21" name="Picture 20" descr="A person smiling at the camera&#10;&#10;Description automatically generated">
            <a:extLst>
              <a:ext uri="{FF2B5EF4-FFF2-40B4-BE49-F238E27FC236}">
                <a16:creationId xmlns:a16="http://schemas.microsoft.com/office/drawing/2014/main" id="{8A8967F5-2CAD-C31C-A044-D154797DCF7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24192" y="3675162"/>
            <a:ext cx="1242226" cy="1242226"/>
          </a:xfrm>
          <a:prstGeom prst="rect">
            <a:avLst/>
          </a:prstGeom>
        </p:spPr>
      </p:pic>
    </p:spTree>
    <p:extLst>
      <p:ext uri="{BB962C8B-B14F-4D97-AF65-F5344CB8AC3E}">
        <p14:creationId xmlns:p14="http://schemas.microsoft.com/office/powerpoint/2010/main" val="3465708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08497" y="295066"/>
            <a:ext cx="8684662" cy="6411884"/>
          </a:xfrm>
          <a:prstGeom prst="rect">
            <a:avLst/>
          </a:prstGeom>
          <a:ln w="9525">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sz="18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0376" y="5681909"/>
            <a:ext cx="737102" cy="7907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0706" y="5805264"/>
            <a:ext cx="437040" cy="597716"/>
          </a:xfrm>
          <a:prstGeom prst="rect">
            <a:avLst/>
          </a:prstGeom>
        </p:spPr>
      </p:pic>
      <p:sp>
        <p:nvSpPr>
          <p:cNvPr id="7" name="Rectangle 6"/>
          <p:cNvSpPr/>
          <p:nvPr/>
        </p:nvSpPr>
        <p:spPr>
          <a:xfrm>
            <a:off x="2621280" y="5352676"/>
            <a:ext cx="6859096" cy="1138773"/>
          </a:xfrm>
          <a:prstGeom prst="rect">
            <a:avLst/>
          </a:prstGeom>
        </p:spPr>
        <p:txBody>
          <a:bodyPr wrap="square">
            <a:spAutoFit/>
          </a:bodyPr>
          <a:lstStyle/>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800" b="1"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extBox 7"/>
          <p:cNvSpPr txBox="1"/>
          <p:nvPr/>
        </p:nvSpPr>
        <p:spPr>
          <a:xfrm>
            <a:off x="2261825" y="552223"/>
            <a:ext cx="7200800" cy="584775"/>
          </a:xfrm>
          <a:prstGeom prst="rect">
            <a:avLst/>
          </a:prstGeom>
          <a:noFill/>
        </p:spPr>
        <p:txBody>
          <a:bodyPr wrap="square" rtlCol="0">
            <a:spAutoFit/>
          </a:bodyPr>
          <a:lstStyle/>
          <a:p>
            <a:pPr algn="ctr"/>
            <a:r>
              <a:rPr lang="en-GB" sz="3200" b="1" u="sng" dirty="0">
                <a:latin typeface="Century Gothic" panose="020B0502020202020204" pitchFamily="34" charset="0"/>
              </a:rPr>
              <a:t>Meet the SENCO and Office Team</a:t>
            </a:r>
          </a:p>
        </p:txBody>
      </p:sp>
      <p:graphicFrame>
        <p:nvGraphicFramePr>
          <p:cNvPr id="16" name="Table 15"/>
          <p:cNvGraphicFramePr>
            <a:graphicFrameLocks noGrp="1"/>
          </p:cNvGraphicFramePr>
          <p:nvPr/>
        </p:nvGraphicFramePr>
        <p:xfrm>
          <a:off x="3287688" y="3378606"/>
          <a:ext cx="5616624" cy="1647333"/>
        </p:xfrm>
        <a:graphic>
          <a:graphicData uri="http://schemas.openxmlformats.org/drawingml/2006/table">
            <a:tbl>
              <a:tblPr firstRow="1" firstCol="1" bandRow="1"/>
              <a:tblGrid>
                <a:gridCol w="1906416">
                  <a:extLst>
                    <a:ext uri="{9D8B030D-6E8A-4147-A177-3AD203B41FA5}">
                      <a16:colId xmlns:a16="http://schemas.microsoft.com/office/drawing/2014/main" val="3563095956"/>
                    </a:ext>
                  </a:extLst>
                </a:gridCol>
                <a:gridCol w="1855104">
                  <a:extLst>
                    <a:ext uri="{9D8B030D-6E8A-4147-A177-3AD203B41FA5}">
                      <a16:colId xmlns:a16="http://schemas.microsoft.com/office/drawing/2014/main" val="610494056"/>
                    </a:ext>
                  </a:extLst>
                </a:gridCol>
                <a:gridCol w="1855104">
                  <a:extLst>
                    <a:ext uri="{9D8B030D-6E8A-4147-A177-3AD203B41FA5}">
                      <a16:colId xmlns:a16="http://schemas.microsoft.com/office/drawing/2014/main" val="2981380186"/>
                    </a:ext>
                  </a:extLst>
                </a:gridCol>
              </a:tblGrid>
              <a:tr h="1647333">
                <a:tc>
                  <a:txBody>
                    <a:bodyPr/>
                    <a:lstStyle/>
                    <a:p>
                      <a:pPr>
                        <a:lnSpc>
                          <a:spcPct val="113000"/>
                        </a:lnSpc>
                        <a:spcAft>
                          <a:spcPts val="0"/>
                        </a:spcAft>
                      </a:pPr>
                      <a:r>
                        <a:rPr lang="en-GB" sz="1200" b="1" dirty="0">
                          <a:effectLst/>
                          <a:latin typeface="Century Gothic" panose="020B0502020202020204" pitchFamily="34" charset="0"/>
                          <a:ea typeface="Calibri" panose="020F0502020204030204" pitchFamily="34" charset="0"/>
                          <a:cs typeface="Times New Roman" panose="02020603050405020304" pitchFamily="18" charset="0"/>
                        </a:rPr>
                        <a:t>Mrs Banthorpe</a:t>
                      </a:r>
                    </a:p>
                    <a:p>
                      <a:pPr>
                        <a:lnSpc>
                          <a:spcPct val="113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3000"/>
                        </a:lnSpc>
                        <a:spcAft>
                          <a:spcPts val="0"/>
                        </a:spcAft>
                      </a:pPr>
                      <a:r>
                        <a:rPr lang="en-GB" sz="1200" b="1" dirty="0">
                          <a:effectLst/>
                          <a:latin typeface="Century Gothic" panose="020B0502020202020204" pitchFamily="34" charset="0"/>
                          <a:ea typeface="Calibri" panose="020F0502020204030204" pitchFamily="34" charset="0"/>
                          <a:cs typeface="Times New Roman" panose="02020603050405020304" pitchFamily="18" charset="0"/>
                        </a:rPr>
                        <a:t>Mrs Hadley</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3000"/>
                        </a:lnSpc>
                        <a:spcAft>
                          <a:spcPts val="0"/>
                        </a:spcAft>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Mrs Chilton</a:t>
                      </a:r>
                    </a:p>
                    <a:p>
                      <a:pPr>
                        <a:lnSpc>
                          <a:spcPct val="113000"/>
                        </a:lnSpc>
                        <a:spcAft>
                          <a:spcPts val="0"/>
                        </a:spcAft>
                      </a:pPr>
                      <a:endParaRPr lang="en-GB" sz="1100" b="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765519"/>
                  </a:ext>
                </a:extLst>
              </a:tr>
            </a:tbl>
          </a:graphicData>
        </a:graphic>
      </p:graphicFrame>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47728" y="3623732"/>
            <a:ext cx="1031224" cy="1325859"/>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79398" y="3766254"/>
            <a:ext cx="1033205" cy="1181256"/>
          </a:xfrm>
          <a:prstGeom prst="rect">
            <a:avLst/>
          </a:prstGeom>
        </p:spPr>
      </p:pic>
      <p:pic>
        <p:nvPicPr>
          <p:cNvPr id="9" name="Picture 8">
            <a:extLst>
              <a:ext uri="{FF2B5EF4-FFF2-40B4-BE49-F238E27FC236}">
                <a16:creationId xmlns:a16="http://schemas.microsoft.com/office/drawing/2014/main" id="{A28A736E-0C8C-2E00-8F5B-74AB336F2426}"/>
              </a:ext>
            </a:extLst>
          </p:cNvPr>
          <p:cNvPicPr>
            <a:picLocks noChangeAspect="1"/>
          </p:cNvPicPr>
          <p:nvPr/>
        </p:nvPicPr>
        <p:blipFill>
          <a:blip r:embed="rId6"/>
          <a:stretch>
            <a:fillRect/>
          </a:stretch>
        </p:blipFill>
        <p:spPr>
          <a:xfrm>
            <a:off x="5192231" y="1300378"/>
            <a:ext cx="1807539" cy="1751491"/>
          </a:xfrm>
          <a:prstGeom prst="rect">
            <a:avLst/>
          </a:prstGeom>
        </p:spPr>
      </p:pic>
      <p:pic>
        <p:nvPicPr>
          <p:cNvPr id="11" name="Picture 10">
            <a:extLst>
              <a:ext uri="{FF2B5EF4-FFF2-40B4-BE49-F238E27FC236}">
                <a16:creationId xmlns:a16="http://schemas.microsoft.com/office/drawing/2014/main" id="{97D023AC-AAFF-D8AC-BF04-A5C52BB8CA5B}"/>
              </a:ext>
            </a:extLst>
          </p:cNvPr>
          <p:cNvPicPr>
            <a:picLocks noChangeAspect="1"/>
          </p:cNvPicPr>
          <p:nvPr/>
        </p:nvPicPr>
        <p:blipFill>
          <a:blip r:embed="rId7"/>
          <a:stretch>
            <a:fillRect/>
          </a:stretch>
        </p:blipFill>
        <p:spPr>
          <a:xfrm>
            <a:off x="7333458" y="3718322"/>
            <a:ext cx="1224136" cy="1220750"/>
          </a:xfrm>
          <a:prstGeom prst="rect">
            <a:avLst/>
          </a:prstGeom>
        </p:spPr>
      </p:pic>
    </p:spTree>
    <p:extLst>
      <p:ext uri="{BB962C8B-B14F-4D97-AF65-F5344CB8AC3E}">
        <p14:creationId xmlns:p14="http://schemas.microsoft.com/office/powerpoint/2010/main" val="2017189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1165238" y="638794"/>
            <a:ext cx="9268228"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a:latin typeface="Trebuchet MS" panose="020B0603020202020204" pitchFamily="34" charset="0"/>
              </a:rPr>
              <a:t>Additional information</a:t>
            </a:r>
          </a:p>
        </p:txBody>
      </p:sp>
      <p:sp>
        <p:nvSpPr>
          <p:cNvPr id="10" name="Rectangle 9"/>
          <p:cNvSpPr/>
          <p:nvPr/>
        </p:nvSpPr>
        <p:spPr>
          <a:xfrm>
            <a:off x="950388" y="1515094"/>
            <a:ext cx="5394142" cy="4524315"/>
          </a:xfrm>
          <a:prstGeom prst="rect">
            <a:avLst/>
          </a:prstGeom>
        </p:spPr>
        <p:txBody>
          <a:bodyPr wrap="square">
            <a:spAutoFit/>
          </a:bodyPr>
          <a:lstStyle/>
          <a:p>
            <a:pPr algn="ctr"/>
            <a:r>
              <a:rPr lang="en-GB" sz="3200" b="1"/>
              <a:t>School Website - </a:t>
            </a:r>
            <a:r>
              <a:rPr lang="en-GB" sz="3200" b="1">
                <a:hlinkClick r:id="rId4"/>
              </a:rPr>
              <a:t>http://www.town-farm.surrey.sch.uk/</a:t>
            </a:r>
            <a:r>
              <a:rPr lang="en-GB" sz="3200"/>
              <a:t> </a:t>
            </a:r>
          </a:p>
          <a:p>
            <a:pPr algn="ctr"/>
            <a:endParaRPr lang="en-GB" sz="3200"/>
          </a:p>
          <a:p>
            <a:pPr algn="ctr"/>
            <a:r>
              <a:rPr lang="en-GB" sz="3200"/>
              <a:t>If you have any questions please speak to a member of the Year 4 team who will be happy to help you.</a:t>
            </a:r>
          </a:p>
          <a:p>
            <a:pPr algn="ctr"/>
            <a:endParaRPr lang="en-GB" sz="3200"/>
          </a:p>
        </p:txBody>
      </p:sp>
      <p:pic>
        <p:nvPicPr>
          <p:cNvPr id="12" name="Picture 11"/>
          <p:cNvPicPr>
            <a:picLocks noChangeAspect="1"/>
          </p:cNvPicPr>
          <p:nvPr/>
        </p:nvPicPr>
        <p:blipFill>
          <a:blip r:embed="rId5"/>
          <a:stretch>
            <a:fillRect/>
          </a:stretch>
        </p:blipFill>
        <p:spPr>
          <a:xfrm>
            <a:off x="6457071" y="1282938"/>
            <a:ext cx="4815014" cy="4487822"/>
          </a:xfrm>
          <a:prstGeom prst="rect">
            <a:avLst/>
          </a:prstGeom>
        </p:spPr>
      </p:pic>
    </p:spTree>
    <p:extLst>
      <p:ext uri="{BB962C8B-B14F-4D97-AF65-F5344CB8AC3E}">
        <p14:creationId xmlns:p14="http://schemas.microsoft.com/office/powerpoint/2010/main" val="1537468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18C7874-2287-4B03-B6A0-1FED35DAF0B3}" vid="{726553FB-37E2-4E3E-824C-DBA69520F49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8264F43DCB327479FAF7723EEFB3FDC" ma:contentTypeVersion="16" ma:contentTypeDescription="Create a new document." ma:contentTypeScope="" ma:versionID="040a494b4596826139b2f9e49d88bf92">
  <xsd:schema xmlns:xsd="http://www.w3.org/2001/XMLSchema" xmlns:xs="http://www.w3.org/2001/XMLSchema" xmlns:p="http://schemas.microsoft.com/office/2006/metadata/properties" xmlns:ns2="20fb0554-3a44-4489-87d8-7e6c1263a1ea" xmlns:ns3="00710e11-db68-45f7-bb94-17e1af10a911" targetNamespace="http://schemas.microsoft.com/office/2006/metadata/properties" ma:root="true" ma:fieldsID="00a4a4a01134be9f9044c87f3cef6c21" ns2:_="" ns3:_="">
    <xsd:import namespace="20fb0554-3a44-4489-87d8-7e6c1263a1ea"/>
    <xsd:import namespace="00710e11-db68-45f7-bb94-17e1af10a9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fb0554-3a44-4489-87d8-7e6c1263a1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12588dba-dfd5-4a67-83f8-dc2bcb10752b"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710e11-db68-45f7-bb94-17e1af10a91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6b254f8-6579-4cec-be4a-2522fedac9b0}" ma:internalName="TaxCatchAll" ma:showField="CatchAllData" ma:web="00710e11-db68-45f7-bb94-17e1af10a911">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0710e11-db68-45f7-bb94-17e1af10a911" xsi:nil="true"/>
    <lcf76f155ced4ddcb4097134ff3c332f xmlns="20fb0554-3a44-4489-87d8-7e6c1263a1e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FDF9B89-3757-4602-87D2-D80E7AB871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0fb0554-3a44-4489-87d8-7e6c1263a1ea"/>
    <ds:schemaRef ds:uri="00710e11-db68-45f7-bb94-17e1af10a9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5D2418-E053-4A8E-9E99-DBC2E1656DF5}">
  <ds:schemaRefs>
    <ds:schemaRef ds:uri="http://purl.org/dc/terms/"/>
    <ds:schemaRef ds:uri="http://purl.org/dc/dcmitype/"/>
    <ds:schemaRef ds:uri="http://purl.org/dc/elements/1.1/"/>
    <ds:schemaRef ds:uri="20fb0554-3a44-4489-87d8-7e6c1263a1ea"/>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00710e11-db68-45f7-bb94-17e1af10a911"/>
  </ds:schemaRefs>
</ds:datastoreItem>
</file>

<file path=customXml/itemProps3.xml><?xml version="1.0" encoding="utf-8"?>
<ds:datastoreItem xmlns:ds="http://schemas.openxmlformats.org/officeDocument/2006/customXml" ds:itemID="{0D42F9FE-A93F-4ECF-B63A-DFA2A445DE7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Template</Template>
  <TotalTime>0</TotalTime>
  <Words>1668</Words>
  <Application>Microsoft Office PowerPoint</Application>
  <PresentationFormat>Widescreen</PresentationFormat>
  <Paragraphs>373</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Calibri Light</vt:lpstr>
      <vt:lpstr>Century Gothic</vt:lpstr>
      <vt:lpstr>Gadugi</vt:lpstr>
      <vt:lpstr>GDS Transport</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Town Farm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dc:title>
  <dc:creator>B Brunton</dc:creator>
  <cp:lastModifiedBy>J Banthorpe</cp:lastModifiedBy>
  <cp:revision>71</cp:revision>
  <dcterms:created xsi:type="dcterms:W3CDTF">2019-11-25T15:58:32Z</dcterms:created>
  <dcterms:modified xsi:type="dcterms:W3CDTF">2025-09-09T08:47:34Z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0x010100C8264F43DCB327479FAF7723EEFB3FDC</vt:lpwstr>
  </property>
  <property fmtid="{D5CDD505-2E9C-101B-9397-08002B2CF9AE}" pid="3" name="Order">
    <vt:r8>38800</vt:r8>
  </property>
  <property fmtid="{D5CDD505-2E9C-101B-9397-08002B2CF9AE}" pid="4" name="MediaServiceImageTags">
    <vt:lpwstr/>
  </property>
</Properties>
</file>