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72" r:id="rId6"/>
    <p:sldId id="287" r:id="rId7"/>
    <p:sldId id="275" r:id="rId8"/>
    <p:sldId id="282" r:id="rId9"/>
    <p:sldId id="283" r:id="rId10"/>
    <p:sldId id="276" r:id="rId11"/>
    <p:sldId id="286" r:id="rId12"/>
    <p:sldId id="277" r:id="rId13"/>
    <p:sldId id="288" r:id="rId14"/>
    <p:sldId id="284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29C0C7-65AC-B52A-68F1-EFFA913DC80C}" v="103" dt="2025-09-08T15:19:25.116"/>
    <p1510:client id="{ABC5891F-4F32-423C-91C5-0A7D32C120AD}" v="10" dt="2025-09-08T15:22:07.568"/>
    <p1510:client id="{ADD0FB31-F1C7-FC0F-B63B-A5DEA66306D5}" v="1" dt="2025-09-08T15:20:06.8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462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87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08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338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6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679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9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33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43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95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856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7EF0D-0F15-4824-B71B-AFEBA45E8845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11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www.town-farm-surrey.uk/school-uniform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hyperlink" Target="https://www.town-farm-surrey.uk/mental-health-and-wellbeing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hyperlink" Target="http://www.surreycc.gov.uk/safeguarding" TargetMode="External"/><Relationship Id="rId4" Type="http://schemas.openxmlformats.org/officeDocument/2006/relationships/hyperlink" Target="https://www.town-farm-surrey.uk/safeguarding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hyperlink" Target="http://www.town-farm.surrey.sch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23058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5752" y="422066"/>
            <a:ext cx="7460495" cy="175260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>
                <a:latin typeface="Trebuchet MS" panose="020B0603020202020204" pitchFamily="34" charset="0"/>
              </a:rPr>
              <a:t>Welcome to Year 3</a:t>
            </a:r>
          </a:p>
          <a:p>
            <a:pPr marL="0" indent="0" algn="ctr">
              <a:buNone/>
            </a:pPr>
            <a:r>
              <a:rPr lang="en-GB" sz="4400">
                <a:latin typeface="Trebuchet MS"/>
              </a:rPr>
              <a:t>2025-2026</a:t>
            </a:r>
            <a:endParaRPr lang="en-GB" sz="4400">
              <a:latin typeface="Trebuchet MS" panose="020B0603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970" y="2035610"/>
            <a:ext cx="5441162" cy="32865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653" y="2035610"/>
            <a:ext cx="5458323" cy="328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895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2" name="Rectangle 1"/>
          <p:cNvSpPr/>
          <p:nvPr/>
        </p:nvSpPr>
        <p:spPr>
          <a:xfrm>
            <a:off x="340544" y="1453527"/>
            <a:ext cx="11348791" cy="2862322"/>
          </a:xfrm>
          <a:prstGeom prst="rect">
            <a:avLst/>
          </a:prstGeom>
          <a:solidFill>
            <a:schemeClr val="lt1"/>
          </a:solidFill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600">
                <a:latin typeface="Trebuchet MS"/>
              </a:rPr>
              <a:t>The Team</a:t>
            </a:r>
          </a:p>
          <a:p>
            <a:pPr algn="ctr"/>
            <a:endParaRPr lang="en-GB" sz="3600">
              <a:latin typeface="Trebuchet MS" panose="020B0603020202020204" pitchFamily="34" charset="0"/>
            </a:endParaRPr>
          </a:p>
          <a:p>
            <a:pPr algn="ctr"/>
            <a:r>
              <a:rPr lang="en-GB" sz="3600" b="1">
                <a:latin typeface="Trebuchet MS"/>
              </a:rPr>
              <a:t>Monet Class: </a:t>
            </a:r>
            <a:r>
              <a:rPr lang="en-GB" sz="3600">
                <a:latin typeface="Trebuchet MS"/>
              </a:rPr>
              <a:t>Mrs Elias and Mrs Latimer</a:t>
            </a:r>
            <a:endParaRPr lang="en-GB" sz="3600">
              <a:latin typeface="Trebuchet MS" panose="020B0603020202020204" pitchFamily="34" charset="0"/>
            </a:endParaRPr>
          </a:p>
          <a:p>
            <a:pPr algn="ctr"/>
            <a:r>
              <a:rPr lang="en-GB" sz="3600" b="1">
                <a:latin typeface="Trebuchet MS"/>
              </a:rPr>
              <a:t>Picasso Class: </a:t>
            </a:r>
            <a:r>
              <a:rPr lang="en-GB" sz="3600">
                <a:latin typeface="Trebuchet MS"/>
              </a:rPr>
              <a:t>Mrs Spiking and Mrs Nagpal</a:t>
            </a:r>
            <a:endParaRPr lang="en-GB" sz="3600">
              <a:latin typeface="Trebuchet MS" panose="020B0603020202020204" pitchFamily="34" charset="0"/>
            </a:endParaRPr>
          </a:p>
          <a:p>
            <a:pPr algn="ctr"/>
            <a:endParaRPr lang="en-GB" sz="360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029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A3781E6-3B97-0310-6699-5488A933F9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674249"/>
              </p:ext>
            </p:extLst>
          </p:nvPr>
        </p:nvGraphicFramePr>
        <p:xfrm>
          <a:off x="179294" y="739588"/>
          <a:ext cx="11791376" cy="546188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34968">
                  <a:extLst>
                    <a:ext uri="{9D8B030D-6E8A-4147-A177-3AD203B41FA5}">
                      <a16:colId xmlns:a16="http://schemas.microsoft.com/office/drawing/2014/main" val="3441085577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2133997924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3488878572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132030838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4066521872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1570395997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2853853745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1313100061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2679750177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2734750461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396624716"/>
                    </a:ext>
                  </a:extLst>
                </a:gridCol>
                <a:gridCol w="468396">
                  <a:extLst>
                    <a:ext uri="{9D8B030D-6E8A-4147-A177-3AD203B41FA5}">
                      <a16:colId xmlns:a16="http://schemas.microsoft.com/office/drawing/2014/main" val="1330209287"/>
                    </a:ext>
                  </a:extLst>
                </a:gridCol>
                <a:gridCol w="468396">
                  <a:extLst>
                    <a:ext uri="{9D8B030D-6E8A-4147-A177-3AD203B41FA5}">
                      <a16:colId xmlns:a16="http://schemas.microsoft.com/office/drawing/2014/main" val="470952043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1861981441"/>
                    </a:ext>
                  </a:extLst>
                </a:gridCol>
                <a:gridCol w="834968">
                  <a:extLst>
                    <a:ext uri="{9D8B030D-6E8A-4147-A177-3AD203B41FA5}">
                      <a16:colId xmlns:a16="http://schemas.microsoft.com/office/drawing/2014/main" val="1129794881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fontAlgn="t">
                        <a:buNone/>
                      </a:pPr>
                      <a:endParaRPr lang="en-GB"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8:30 -9:00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9:00 - 9:30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9:30 – 10:00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10:00 - 10:30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10:30 - 10:45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10:45 - 11:20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11:20 - 12:00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12:00 - 13:00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13:00 - 13:30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13:30 - 14:00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 gridSpan="2"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14:00 - 14:30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14:30 - 15:00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1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15:00 - 15:15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60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872110"/>
                  </a:ext>
                </a:extLst>
              </a:tr>
              <a:tr h="847725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Monday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Early Morning Work (DIRT)</a:t>
                      </a:r>
                      <a:endParaRPr lang="en-GB"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Guided Reading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tc rowSpan="10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BREAK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B1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LUNCH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0000FF"/>
                          </a:highlight>
                          <a:latin typeface="Calibri" panose="020F0502020204030204" pitchFamily="34" charset="0"/>
                        </a:rPr>
                        <a:t>Handwriting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&amp;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Times Tables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Science / Library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Assembly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Home Time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Story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331049"/>
                  </a:ext>
                </a:extLst>
              </a:tr>
              <a:tr h="514350"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Tuesday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 rowSpan="3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Early Morning Work (DIRT)</a:t>
                      </a:r>
                      <a:endParaRPr lang="en-GB"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Guided Reading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R.E. Monet pi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K.E. TLR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713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9ED5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0000FF"/>
                          </a:highlight>
                          <a:latin typeface="Calibri" panose="020F0502020204030204" pitchFamily="34" charset="0"/>
                        </a:rPr>
                        <a:t>Handwriting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&amp;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</a:rPr>
                        <a:t>Times Tables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I.C.T. Picasso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R.E. Picasso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713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Home Time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Story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932772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Maths - Monet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I.C.T. -Monet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808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7939145"/>
                  </a:ext>
                </a:extLst>
              </a:tr>
              <a:tr h="47625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Maths Picasso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Guided Reading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785535"/>
                  </a:ext>
                </a:extLst>
              </a:tr>
              <a:tr h="523875"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Wednesday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 rowSpan="3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Early Morning Work (DIRT)</a:t>
                      </a:r>
                      <a:endParaRPr lang="en-GB"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Aptos" panose="020B0004020202020204" pitchFamily="34" charset="0"/>
                        </a:rPr>
                        <a:t>Maths Whizz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Aptos" panose="020B0004020202020204" pitchFamily="34" charset="0"/>
                        </a:rPr>
                        <a:t>Guided Reading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0000FF"/>
                          </a:highlight>
                          <a:latin typeface="Calibri" panose="020F0502020204030204" pitchFamily="34" charset="0"/>
                        </a:rPr>
                        <a:t>Handwriting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&amp;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Times Tables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C.T. P.E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Monet 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P.E. Monet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Music Monet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FEE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Home Time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Story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D2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252303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C.T. P.E. Picasso 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2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0000FF"/>
                          </a:highlight>
                          <a:latin typeface="Calibri" panose="020F0502020204030204" pitchFamily="34" charset="0"/>
                        </a:rPr>
                        <a:t>Handwriting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&amp;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FFFF00"/>
                          </a:highlight>
                          <a:latin typeface="Calibri" panose="020F0502020204030204" pitchFamily="34" charset="0"/>
                        </a:rPr>
                        <a:t>Times Tables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486686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Music Picasso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CFEE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P.E. Picasso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486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2192475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Thursday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 row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Early Morning Work (DIRT)</a:t>
                      </a:r>
                      <a:endParaRPr lang="en-GB"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Guided Reading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5F5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7537052"/>
                  </a:ext>
                </a:extLst>
              </a:tr>
              <a:tr h="88582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B1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0000FF"/>
                          </a:highlight>
                          <a:latin typeface="Calibri" panose="020F0502020204030204" pitchFamily="34" charset="0"/>
                        </a:rPr>
                        <a:t>Spellings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&amp;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Times Tables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grid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Geography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C6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Aptos" panose="020B0004020202020204" pitchFamily="34" charset="0"/>
                        </a:rPr>
                        <a:t>Spanish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Home Time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Story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71092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Friday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D1D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Early Morning Work (DIRT)</a:t>
                      </a:r>
                      <a:endParaRPr lang="en-GB">
                        <a:effectLst/>
                      </a:endParaRPr>
                    </a:p>
                  </a:txBody>
                  <a:tcPr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D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Assembly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 gridSpan="2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6B1E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highlight>
                            <a:srgbClr val="0000FF"/>
                          </a:highlight>
                          <a:latin typeface="Calibri" panose="020F0502020204030204" pitchFamily="34" charset="0"/>
                        </a:rPr>
                        <a:t>Handwriting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&amp;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Times Tables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 gridSpan="3"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D.T. &amp; P.S.H.E.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6E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050">
                          <a:effectLst/>
                          <a:latin typeface="Calibri" panose="020F0502020204030204" pitchFamily="34" charset="0"/>
                        </a:rPr>
                        <a:t>GTBG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F1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Home Time</a:t>
                      </a:r>
                      <a:endParaRPr lang="en-GB">
                        <a:effectLst/>
                      </a:endParaRPr>
                    </a:p>
                    <a:p>
                      <a:pPr algn="ctr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Story</a:t>
                      </a:r>
                      <a:endParaRPr lang="en-GB">
                        <a:effectLst/>
                      </a:endParaRPr>
                    </a:p>
                  </a:txBody>
                  <a:tcPr anchor="ctr">
                    <a:lnL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883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8257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422210" y="619014"/>
            <a:ext cx="7460495" cy="78775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>
                <a:latin typeface="Trebuchet MS" panose="020B0603020202020204" pitchFamily="34" charset="0"/>
              </a:rPr>
              <a:t>Year 3 Timetable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741933" y="1365265"/>
            <a:ext cx="10930005" cy="4267200"/>
          </a:xfrm>
          <a:prstGeom prst="rect">
            <a:avLst/>
          </a:prstGeom>
        </p:spPr>
        <p:txBody>
          <a:bodyPr lIns="91440" tIns="45720" rIns="91440" bIns="4572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500"/>
              <a:t>Wednesday PE – pupils to come into school </a:t>
            </a:r>
            <a:r>
              <a:rPr lang="en-GB" sz="2500" u="sng"/>
              <a:t>wearing</a:t>
            </a:r>
            <a:r>
              <a:rPr lang="en-GB" sz="2500"/>
              <a:t> their correct PE kit for the whole day.</a:t>
            </a:r>
            <a:endParaRPr lang="en-GB" sz="2500">
              <a:cs typeface="Calibri"/>
            </a:endParaRPr>
          </a:p>
          <a:p>
            <a:r>
              <a:rPr lang="en-GB" sz="2500"/>
              <a:t>Weekly homework (Maths, English or Topic) and spellings will be handed out every Friday.  Completed homework is to be returned to school on Wednesday.</a:t>
            </a:r>
            <a:endParaRPr lang="en-GB" sz="2500">
              <a:cs typeface="Calibri"/>
            </a:endParaRPr>
          </a:p>
          <a:p>
            <a:r>
              <a:rPr lang="en-GB" sz="2500"/>
              <a:t>Spelling test every Friday morning.</a:t>
            </a:r>
            <a:endParaRPr lang="en-GB" sz="2500">
              <a:cs typeface="Calibri"/>
            </a:endParaRPr>
          </a:p>
          <a:p>
            <a:r>
              <a:rPr lang="en-GB" sz="2500"/>
              <a:t>Library slots: </a:t>
            </a:r>
            <a:endParaRPr lang="en-GB" sz="2500">
              <a:ea typeface="Calibri"/>
              <a:cs typeface="Calibri"/>
            </a:endParaRPr>
          </a:p>
          <a:p>
            <a:pPr lvl="1"/>
            <a:r>
              <a:rPr lang="en-GB" sz="2100"/>
              <a:t>Monday afternoon – Picasso and Monet </a:t>
            </a:r>
            <a:endParaRPr lang="en-GB" sz="2100">
              <a:ea typeface="Calibri" panose="020F0502020204030204"/>
              <a:cs typeface="Calibri"/>
            </a:endParaRPr>
          </a:p>
          <a:p>
            <a:r>
              <a:rPr lang="en-GB" sz="2500"/>
              <a:t>Tuesday afternoon is our ICT slot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Weekly Whizz maths online.</a:t>
            </a:r>
            <a:endParaRPr lang="en-GB" sz="2500">
              <a:ea typeface="Calibri"/>
              <a:cs typeface="Calibri"/>
            </a:endParaRPr>
          </a:p>
          <a:p>
            <a:r>
              <a:rPr lang="en-GB" sz="2500"/>
              <a:t>Year 3’s swimming will take place in the </a:t>
            </a:r>
            <a:r>
              <a:rPr lang="en-GB" sz="2500" b="1"/>
              <a:t>Summer Term.</a:t>
            </a:r>
            <a:endParaRPr lang="en-GB" sz="2500">
              <a:cs typeface="Calibri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/>
          </a:p>
          <a:p>
            <a:pPr marL="0" indent="0">
              <a:buFont typeface="Arial" panose="020B0604020202020204" pitchFamily="34" charset="0"/>
              <a:buNone/>
            </a:pPr>
            <a:endParaRPr lang="en-GB"/>
          </a:p>
        </p:txBody>
      </p:sp>
      <p:pic>
        <p:nvPicPr>
          <p:cNvPr id="2" name="Picture 1" descr="NCHENZ - MATHS-WHIZZ">
            <a:extLst>
              <a:ext uri="{FF2B5EF4-FFF2-40B4-BE49-F238E27FC236}">
                <a16:creationId xmlns:a16="http://schemas.microsoft.com/office/drawing/2014/main" id="{A87E7582-03CA-6E21-ECBA-7A487983F3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1680" y="3183850"/>
            <a:ext cx="1989761" cy="117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040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-208635" y="522240"/>
            <a:ext cx="4843940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Expectations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3161" y="1299957"/>
            <a:ext cx="103396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Attendance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During term times, your child should attend school regularly. Regular attendance now means 100% of the time the school is open, the minimum target is 96% attendance.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6D2817-541E-59CB-B3DD-1763C3E54D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8199" y="2740023"/>
            <a:ext cx="5950640" cy="289244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6F8F09A-9B49-7ECD-89B9-662337E701BC}"/>
              </a:ext>
            </a:extLst>
          </p:cNvPr>
          <p:cNvSpPr txBox="1"/>
          <p:nvPr/>
        </p:nvSpPr>
        <p:spPr>
          <a:xfrm>
            <a:off x="553161" y="3052557"/>
            <a:ext cx="4852850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your child is absent from school</a:t>
            </a:r>
            <a:r>
              <a:rPr lang="en-GB" sz="2800">
                <a:latin typeface="Calibri" panose="020F0502020204030204"/>
              </a:rPr>
              <a:t>,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please notify the school on the first day of absence by telephone or email.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029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-208635" y="522240"/>
            <a:ext cx="4843940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Expectations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0391" y="1168502"/>
            <a:ext cx="8285266" cy="48320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Uniform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As per school policy: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https://www.town-farm-surrey.uk/school-uniform/</a:t>
            </a:r>
            <a:endParaRPr kumimoji="0" lang="en-GB" sz="2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sng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algn="ctr">
              <a:defRPr/>
            </a:pPr>
            <a:r>
              <a:rPr kumimoji="0" lang="en-GB" sz="2800" b="0" i="0" u="sng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 kit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Worn on </a:t>
            </a:r>
            <a:r>
              <a:rPr lang="en-GB" sz="2800">
                <a:latin typeface="Calibri" panose="020F0502020204030204"/>
              </a:rPr>
              <a:t>Wednesday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</a:t>
            </a:r>
            <a:r>
              <a:rPr lang="en-GB" sz="2800">
                <a:ea typeface="+mn-lt"/>
                <a:cs typeface="+mn-lt"/>
              </a:rPr>
              <a:t>School </a:t>
            </a:r>
            <a:r>
              <a:rPr kumimoji="0" lang="en-GB" sz="28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lt"/>
                <a:cs typeface="+mn-lt"/>
              </a:rPr>
              <a:t>white polo </a:t>
            </a:r>
            <a:r>
              <a:rPr lang="en-GB" sz="2800">
                <a:ea typeface="+mn-lt"/>
                <a:cs typeface="+mn-lt"/>
              </a:rPr>
              <a:t>shirt</a:t>
            </a:r>
            <a:endParaRPr lang="en-GB">
              <a:ea typeface="+mn-lt"/>
              <a:cs typeface="+mn-lt"/>
            </a:endParaRPr>
          </a:p>
          <a:p>
            <a:pPr algn="ctr">
              <a:defRPr/>
            </a:pPr>
            <a:r>
              <a:rPr lang="en-GB" sz="2800">
                <a:ea typeface="+mn-lt"/>
                <a:cs typeface="+mn-lt"/>
              </a:rPr>
              <a:t>Black shorts,</a:t>
            </a:r>
            <a:endParaRPr lang="en-GB">
              <a:cs typeface="Calibri"/>
            </a:endParaRPr>
          </a:p>
          <a:p>
            <a:pPr algn="ctr">
              <a:defRPr/>
            </a:pPr>
            <a:r>
              <a:rPr lang="en-GB" sz="2800">
                <a:ea typeface="+mn-lt"/>
                <a:cs typeface="+mn-lt"/>
              </a:rPr>
              <a:t>White, grey or black socks</a:t>
            </a:r>
            <a:endParaRPr lang="en-GB"/>
          </a:p>
          <a:p>
            <a:pPr algn="ctr">
              <a:defRPr/>
            </a:pPr>
            <a:endParaRPr lang="en-GB" sz="2800">
              <a:ea typeface="Calibri"/>
              <a:cs typeface="Calibri"/>
            </a:endParaRPr>
          </a:p>
          <a:p>
            <a:pPr algn="ctr">
              <a:defRPr/>
            </a:pPr>
            <a:r>
              <a:rPr lang="en-GB" sz="2800" b="1">
                <a:ea typeface="+mn-lt"/>
                <a:cs typeface="+mn-lt"/>
              </a:rPr>
              <a:t>Plain black jogging bottoms and plain black sweatshirt for the winter – no logos or stripes please.</a:t>
            </a:r>
            <a:endParaRPr lang="en-GB"/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t="4385"/>
          <a:stretch/>
        </p:blipFill>
        <p:spPr>
          <a:xfrm>
            <a:off x="8705657" y="1970406"/>
            <a:ext cx="3100640" cy="2165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874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907038" y="404711"/>
            <a:ext cx="4231996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u="sng">
                <a:latin typeface="Trebuchet MS" panose="020B0603020202020204" pitchFamily="34" charset="0"/>
              </a:rPr>
              <a:t>Our Curriculum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6705" y="602602"/>
            <a:ext cx="12898781" cy="45858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/>
              <a:t>English – Power of Reading</a:t>
            </a:r>
          </a:p>
          <a:p>
            <a:endParaRPr lang="en-GB" sz="2400"/>
          </a:p>
          <a:p>
            <a:r>
              <a:rPr lang="en-GB" sz="2400"/>
              <a:t>Maths – White Rose</a:t>
            </a:r>
            <a:endParaRPr lang="en-GB" sz="2400">
              <a:cs typeface="Calibri"/>
            </a:endParaRPr>
          </a:p>
          <a:p>
            <a:endParaRPr lang="en-GB" sz="2400"/>
          </a:p>
          <a:p>
            <a:r>
              <a:rPr lang="en-GB" sz="2400"/>
              <a:t>Foundations subjects – Plan it</a:t>
            </a:r>
            <a:endParaRPr lang="en-GB" sz="2400">
              <a:cs typeface="Calibri"/>
            </a:endParaRPr>
          </a:p>
          <a:p>
            <a:endParaRPr lang="en-GB" sz="2400"/>
          </a:p>
          <a:p>
            <a:r>
              <a:rPr lang="en-GB" sz="2400"/>
              <a:t>RE – Surrey                                 PSHE – Jigsaw</a:t>
            </a:r>
            <a:endParaRPr lang="en-GB" sz="2400">
              <a:cs typeface="Calibri"/>
            </a:endParaRPr>
          </a:p>
          <a:p>
            <a:endParaRPr lang="en-GB" sz="2400"/>
          </a:p>
          <a:p>
            <a:r>
              <a:rPr lang="en-GB" sz="2400"/>
              <a:t>Music – Miss London</a:t>
            </a:r>
            <a:endParaRPr lang="en-GB" sz="2400">
              <a:cs typeface="Calibri"/>
            </a:endParaRPr>
          </a:p>
          <a:p>
            <a:endParaRPr lang="en-GB" sz="2400"/>
          </a:p>
          <a:p>
            <a:r>
              <a:rPr lang="en-GB" sz="2400"/>
              <a:t>Spanish – Primary Languages Network</a:t>
            </a:r>
          </a:p>
          <a:p>
            <a:pPr algn="ctr"/>
            <a:endParaRPr lang="en-GB" sz="280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620" y="3405286"/>
            <a:ext cx="3240538" cy="21529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338" y="727096"/>
            <a:ext cx="2506832" cy="21698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3576" y="4765844"/>
            <a:ext cx="2834550" cy="964882"/>
          </a:xfrm>
          <a:prstGeom prst="rect">
            <a:avLst/>
          </a:prstGeom>
        </p:spPr>
      </p:pic>
      <p:pic>
        <p:nvPicPr>
          <p:cNvPr id="15" name="Picture 15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7779DF75-5FA4-66C9-4F5B-2A8244A9E7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7123" y="1517468"/>
            <a:ext cx="1884333" cy="1913087"/>
          </a:xfrm>
          <a:prstGeom prst="rect">
            <a:avLst/>
          </a:prstGeom>
        </p:spPr>
      </p:pic>
      <p:pic>
        <p:nvPicPr>
          <p:cNvPr id="11" name="Picture 10" descr="NCHENZ - MATHS-WHIZZ">
            <a:extLst>
              <a:ext uri="{FF2B5EF4-FFF2-40B4-BE49-F238E27FC236}">
                <a16:creationId xmlns:a16="http://schemas.microsoft.com/office/drawing/2014/main" id="{3CEFDBEB-96C8-3344-32CF-0EF1575AC4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52152" y="4382502"/>
            <a:ext cx="1989761" cy="117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854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176727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25583" y="1100264"/>
            <a:ext cx="3064342" cy="78775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>
                <a:latin typeface="Trebuchet MS" panose="020B0603020202020204" pitchFamily="34" charset="0"/>
              </a:rPr>
              <a:t>Year 3 Curriculum Map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6269AA6B-ADCF-350A-25D6-CE10B1A2B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2790" y="332983"/>
            <a:ext cx="7380058" cy="548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31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7" y="30002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5751" y="284521"/>
            <a:ext cx="7460495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>
                <a:latin typeface="Trebuchet MS" panose="020B0603020202020204" pitchFamily="34" charset="0"/>
              </a:rPr>
              <a:t>Homework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9586" y="1028550"/>
            <a:ext cx="8277698" cy="50475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200" b="1" u="sng"/>
              <a:t>Daily Reading </a:t>
            </a:r>
            <a:endParaRPr lang="en-GB" sz="2200" b="1" u="sng">
              <a:cs typeface="Calibri"/>
            </a:endParaRPr>
          </a:p>
          <a:p>
            <a:r>
              <a:rPr lang="en-GB" sz="2200"/>
              <a:t>To be completed everyday - Monday to Friday.  </a:t>
            </a:r>
            <a:endParaRPr lang="en-GB" sz="2200">
              <a:cs typeface="Calibri"/>
            </a:endParaRPr>
          </a:p>
          <a:p>
            <a:r>
              <a:rPr lang="en-GB" sz="2200"/>
              <a:t>This is checked daily by the teacher in their Reading Record. </a:t>
            </a:r>
            <a:endParaRPr lang="en-GB" sz="2200">
              <a:cs typeface="Calibri"/>
            </a:endParaRPr>
          </a:p>
          <a:p>
            <a:endParaRPr lang="en-GB" sz="2200">
              <a:ea typeface="Calibri"/>
              <a:cs typeface="Calibri"/>
            </a:endParaRPr>
          </a:p>
          <a:p>
            <a:r>
              <a:rPr lang="en-GB" sz="2200" b="1" u="sng"/>
              <a:t>When is homework given &amp; due in?</a:t>
            </a:r>
            <a:endParaRPr lang="en-GB" sz="2200" b="1" u="sng">
              <a:cs typeface="Calibri"/>
            </a:endParaRPr>
          </a:p>
          <a:p>
            <a:r>
              <a:rPr lang="en-GB" sz="2200"/>
              <a:t>On Friday homework is set for Maths, English and Topic.</a:t>
            </a:r>
            <a:endParaRPr lang="en-GB" sz="2200">
              <a:ea typeface="Calibri"/>
              <a:cs typeface="Calibri"/>
            </a:endParaRPr>
          </a:p>
          <a:p>
            <a:r>
              <a:rPr lang="en-GB" sz="2200"/>
              <a:t>Completed homework to be handed in on the following Wednesday. </a:t>
            </a:r>
            <a:r>
              <a:rPr lang="en-GB" sz="2200">
                <a:ea typeface="+mn-lt"/>
                <a:cs typeface="+mn-lt"/>
              </a:rPr>
              <a:t>Spelling test on Friday morning.</a:t>
            </a:r>
            <a:endParaRPr lang="en-GB" sz="2200">
              <a:ea typeface="Calibri"/>
              <a:cs typeface="Calibri"/>
            </a:endParaRPr>
          </a:p>
          <a:p>
            <a:r>
              <a:rPr lang="en-GB" sz="2200">
                <a:cs typeface="Calibri"/>
              </a:rPr>
              <a:t>Each half-term there will be a project homework that relates to the next topic.</a:t>
            </a:r>
            <a:endParaRPr lang="en-GB" sz="2200">
              <a:ea typeface="Calibri" panose="020F0502020204030204"/>
              <a:cs typeface="Calibri"/>
            </a:endParaRPr>
          </a:p>
          <a:p>
            <a:endParaRPr lang="en-GB" sz="2200">
              <a:cs typeface="Calibri"/>
            </a:endParaRPr>
          </a:p>
          <a:p>
            <a:r>
              <a:rPr lang="en-GB" sz="2200"/>
              <a:t>We love Times Tables Rock Stars too and reward pupils in school who play at home.(Login details for each pupil are in their reading diaries).</a:t>
            </a:r>
            <a:endParaRPr lang="en-GB" sz="2200">
              <a:cs typeface="Calibri"/>
            </a:endParaRPr>
          </a:p>
          <a:p>
            <a:endParaRPr lang="en-GB" sz="36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167" l="1500" r="9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3544" y="457237"/>
            <a:ext cx="3083422" cy="3083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249" y="4133669"/>
            <a:ext cx="1970998" cy="142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673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7" y="30002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5751" y="284521"/>
            <a:ext cx="7460495" cy="175260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>
                <a:latin typeface="Trebuchet MS"/>
              </a:rPr>
              <a:t>Rewarding Reading</a:t>
            </a:r>
            <a:endParaRPr lang="en-GB" sz="4400">
              <a:latin typeface="Trebuchet MS" panose="020B0603020202020204" pitchFamily="34" charset="0"/>
            </a:endParaRPr>
          </a:p>
        </p:txBody>
      </p:sp>
      <p:pic>
        <p:nvPicPr>
          <p:cNvPr id="9" name="Picture 8" descr="A book in a vending machine&#10;&#10;Description automatically generated">
            <a:extLst>
              <a:ext uri="{FF2B5EF4-FFF2-40B4-BE49-F238E27FC236}">
                <a16:creationId xmlns:a16="http://schemas.microsoft.com/office/drawing/2014/main" id="{9A17A117-89F4-8C6C-E57D-BE0D27F876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776" b="-622"/>
          <a:stretch/>
        </p:blipFill>
        <p:spPr>
          <a:xfrm>
            <a:off x="1706742" y="943707"/>
            <a:ext cx="8250953" cy="500149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239546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a child is unhappy we encourage them to speak out about it by: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Talking to a friend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Raising an issue in circle time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Talking to a member of staff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Talking to a learning mentor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Talking to class teacher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Putting a note in the worry eater (this will be seen by a learning mentor)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Speaking to a middle or senior leader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kumimoji="0" lang="en-GB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65755" algn="ctr"/>
                <a:tab pos="5731510" algn="r"/>
              </a:tabLst>
              <a:defRPr/>
            </a:pP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5752" y="457237"/>
            <a:ext cx="7460495" cy="175260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GB" sz="4400">
                <a:solidFill>
                  <a:prstClr val="black"/>
                </a:solidFill>
                <a:latin typeface="Trebuchet MS"/>
              </a:rPr>
              <a:t>Mental Health and wellbeing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450211" y="1210791"/>
            <a:ext cx="6101846" cy="415498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a child is unhappy we encourage them to speak out </a:t>
            </a:r>
            <a:r>
              <a:rPr kumimoji="0" lang="en-GB" sz="2800" b="1" i="0" u="non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about </a:t>
            </a: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by: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Talking to a </a:t>
            </a:r>
            <a:r>
              <a:rPr lang="en-GB" sz="2800">
                <a:latin typeface="Calibri" panose="020F0502020204030204"/>
              </a:rPr>
              <a:t>member of staff</a:t>
            </a:r>
            <a:endParaRPr lang="en-GB" sz="2800">
              <a:latin typeface="Calibri" panose="020F0502020204030204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800">
                <a:latin typeface="Calibri" panose="020F0502020204030204"/>
              </a:rPr>
              <a:t>Talking to a </a:t>
            </a: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friend</a:t>
            </a:r>
            <a:endParaRPr lang="en-GB" sz="2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Raising an issue in circle time</a:t>
            </a:r>
            <a:endParaRPr lang="en-GB" sz="2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800">
                <a:latin typeface="Calibri" panose="020F0502020204030204"/>
                <a:ea typeface="Calibri"/>
                <a:cs typeface="Calibri"/>
              </a:rPr>
              <a:t>Using their daily check-in</a:t>
            </a:r>
            <a:endParaRPr lang="en-GB" sz="28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GB" sz="2800">
              <a:latin typeface="Calibri" panose="020F0502020204030204"/>
              <a:ea typeface="Calibri" panose="020F0502020204030204"/>
              <a:cs typeface="Calibri"/>
            </a:endParaRPr>
          </a:p>
          <a:p>
            <a:pPr>
              <a:defRPr/>
            </a:pPr>
            <a:r>
              <a:rPr lang="en-GB" sz="2000">
                <a:latin typeface="Calibri" panose="020F0502020204030204"/>
                <a:ea typeface="Calibri" panose="020F0502020204030204"/>
                <a:cs typeface="Calibri"/>
              </a:rPr>
              <a:t>Town Farm wellbeing page: </a:t>
            </a:r>
            <a:r>
              <a:rPr lang="en-GB" sz="2000">
                <a:ea typeface="+mn-lt"/>
                <a:cs typeface="+mn-lt"/>
                <a:hlinkClick r:id="rId4"/>
              </a:rPr>
              <a:t>Mental Health and Wellbeing | Town Farm Primary School (town-farm-surrey.uk)</a:t>
            </a:r>
            <a:endParaRPr lang="en-GB" sz="2000">
              <a:latin typeface="Calibri" panose="020F0502020204030204"/>
              <a:ea typeface="Calibri" panose="020F0502020204030204"/>
              <a:cs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48622" y="1378654"/>
            <a:ext cx="462396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2400" b="1">
                <a:solidFill>
                  <a:srgbClr val="7030A0"/>
                </a:solidFill>
                <a:latin typeface="Calibri" panose="020F0502020204030204"/>
              </a:rPr>
              <a:t>Did</a:t>
            </a:r>
            <a:r>
              <a:rPr kumimoji="0" lang="en-GB" sz="24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you know our pupils have a daily check-in for their well-being? </a:t>
            </a:r>
            <a:endParaRPr lang="en-GB" sz="24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 panose="020F0502020204030204"/>
              <a:ea typeface="Calibri"/>
              <a:cs typeface="Calibri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8B6744-36C4-FA75-290F-FDEEB4BB6C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7618" y="2376853"/>
            <a:ext cx="4267933" cy="286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66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600258" y="652097"/>
            <a:ext cx="4288266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>
                <a:latin typeface="Trebuchet MS" panose="020B0603020202020204" pitchFamily="34" charset="0"/>
              </a:rPr>
              <a:t>Safeguarding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047404" y="1610751"/>
            <a:ext cx="4720350" cy="1457177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/>
              <a:t>Your child’s safety is our priority, and we have a shared responsibility to safeguard everyone in our school.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>
                <a:hlinkClick r:id="rId4"/>
              </a:rPr>
              <a:t>https://www.town-farm-surrey.uk/safeguarding/</a:t>
            </a:r>
            <a:endParaRPr lang="en-GB" sz="2000"/>
          </a:p>
          <a:p>
            <a:pPr marL="0" indent="0">
              <a:buNone/>
            </a:pPr>
            <a:endParaRPr lang="en-GB" sz="2000"/>
          </a:p>
        </p:txBody>
      </p:sp>
      <p:sp>
        <p:nvSpPr>
          <p:cNvPr id="14" name="Rectangle 13"/>
          <p:cNvSpPr/>
          <p:nvPr/>
        </p:nvSpPr>
        <p:spPr>
          <a:xfrm>
            <a:off x="1047404" y="4127161"/>
            <a:ext cx="457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1200" b="1" u="sng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GB" b="1">
                <a:latin typeface="+mj-lt"/>
              </a:rPr>
              <a:t>SPA: </a:t>
            </a:r>
            <a:r>
              <a:rPr lang="en-GB">
                <a:latin typeface="+mj-lt"/>
              </a:rPr>
              <a:t>0300 200 1006</a:t>
            </a:r>
          </a:p>
          <a:p>
            <a:pPr>
              <a:buFont typeface="Wingdings" pitchFamily="2" charset="2"/>
              <a:buChar char="Ø"/>
            </a:pPr>
            <a:r>
              <a:rPr lang="en-GB" b="1">
                <a:latin typeface="+mj-lt"/>
              </a:rPr>
              <a:t>Emergency Duty team: </a:t>
            </a:r>
            <a:r>
              <a:rPr lang="en-GB">
                <a:latin typeface="+mj-lt"/>
              </a:rPr>
              <a:t>01483 517898 </a:t>
            </a:r>
          </a:p>
          <a:p>
            <a:pPr>
              <a:buFont typeface="Wingdings" pitchFamily="2" charset="2"/>
              <a:buChar char="Ø"/>
            </a:pPr>
            <a:r>
              <a:rPr lang="en-GB" b="1">
                <a:latin typeface="+mj-lt"/>
              </a:rPr>
              <a:t>Surrey Police: </a:t>
            </a:r>
            <a:r>
              <a:rPr lang="en-GB">
                <a:latin typeface="+mj-lt"/>
              </a:rPr>
              <a:t>101 (or 999 in an emergency)</a:t>
            </a:r>
          </a:p>
          <a:p>
            <a:pPr>
              <a:buFont typeface="Wingdings" pitchFamily="2" charset="2"/>
              <a:buChar char="Ø"/>
            </a:pPr>
            <a:r>
              <a:rPr lang="en-GB">
                <a:latin typeface="+mj-lt"/>
                <a:hlinkClick r:id="rId5"/>
              </a:rPr>
              <a:t>www.surreycc.gov.uk/safeguarding</a:t>
            </a:r>
            <a:r>
              <a:rPr lang="en-GB">
                <a:latin typeface="+mj-lt"/>
              </a:rPr>
              <a:t> </a:t>
            </a:r>
          </a:p>
          <a:p>
            <a:endParaRPr lang="en-GB" sz="2800">
              <a:latin typeface="+mj-lt"/>
            </a:endParaRPr>
          </a:p>
        </p:txBody>
      </p:sp>
      <p:pic>
        <p:nvPicPr>
          <p:cNvPr id="3" name="Picture 2" descr="A group of people posing for a photo&#10;&#10;AI-generated content may be incorrect.">
            <a:extLst>
              <a:ext uri="{FF2B5EF4-FFF2-40B4-BE49-F238E27FC236}">
                <a16:creationId xmlns:a16="http://schemas.microsoft.com/office/drawing/2014/main" id="{F503328E-3F2C-1E95-4C34-D0B07F7A17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6585" y="425544"/>
            <a:ext cx="4473388" cy="551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522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-1165238" y="638794"/>
            <a:ext cx="9268228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>
                <a:latin typeface="Trebuchet MS" panose="020B0603020202020204" pitchFamily="34" charset="0"/>
              </a:rPr>
              <a:t>Additional information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950388" y="1515094"/>
            <a:ext cx="53941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/>
              <a:t>School Website - </a:t>
            </a:r>
            <a:r>
              <a:rPr lang="en-GB" sz="3200" b="1">
                <a:hlinkClick r:id="rId4"/>
              </a:rPr>
              <a:t>http://www.town-farm.surrey.sch.uk/</a:t>
            </a:r>
            <a:r>
              <a:rPr lang="en-GB" sz="3200"/>
              <a:t> </a:t>
            </a:r>
          </a:p>
          <a:p>
            <a:pPr algn="ctr"/>
            <a:endParaRPr lang="en-GB" sz="3200"/>
          </a:p>
          <a:p>
            <a:pPr algn="ctr"/>
            <a:r>
              <a:rPr lang="en-GB" sz="3200"/>
              <a:t>If you have any questions please speak to a member of the Year 3 team who will be happy to help you.</a:t>
            </a:r>
          </a:p>
          <a:p>
            <a:pPr algn="ctr"/>
            <a:endParaRPr lang="en-GB" sz="320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7071" y="1282938"/>
            <a:ext cx="4815014" cy="448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68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18C7874-2287-4B03-B6A0-1FED35DAF0B3}" vid="{726553FB-37E2-4E3E-824C-DBA69520F49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264F43DCB327479FAF7723EEFB3FDC" ma:contentTypeVersion="16" ma:contentTypeDescription="Create a new document." ma:contentTypeScope="" ma:versionID="040a494b4596826139b2f9e49d88bf92">
  <xsd:schema xmlns:xsd="http://www.w3.org/2001/XMLSchema" xmlns:xs="http://www.w3.org/2001/XMLSchema" xmlns:p="http://schemas.microsoft.com/office/2006/metadata/properties" xmlns:ns2="20fb0554-3a44-4489-87d8-7e6c1263a1ea" xmlns:ns3="00710e11-db68-45f7-bb94-17e1af10a911" targetNamespace="http://schemas.microsoft.com/office/2006/metadata/properties" ma:root="true" ma:fieldsID="00a4a4a01134be9f9044c87f3cef6c21" ns2:_="" ns3:_="">
    <xsd:import namespace="20fb0554-3a44-4489-87d8-7e6c1263a1ea"/>
    <xsd:import namespace="00710e11-db68-45f7-bb94-17e1af10a9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fb0554-3a44-4489-87d8-7e6c1263a1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2588dba-dfd5-4a67-83f8-dc2bcb10752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710e11-db68-45f7-bb94-17e1af10a91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6b254f8-6579-4cec-be4a-2522fedac9b0}" ma:internalName="TaxCatchAll" ma:showField="CatchAllData" ma:web="00710e11-db68-45f7-bb94-17e1af10a9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0710e11-db68-45f7-bb94-17e1af10a911">
      <UserInfo>
        <DisplayName>N Taylor</DisplayName>
        <AccountId>41</AccountId>
        <AccountType/>
      </UserInfo>
    </SharedWithUsers>
    <TaxCatchAll xmlns="00710e11-db68-45f7-bb94-17e1af10a911" xsi:nil="true"/>
    <lcf76f155ced4ddcb4097134ff3c332f xmlns="20fb0554-3a44-4489-87d8-7e6c1263a1ea">
      <Terms xmlns="http://schemas.microsoft.com/office/infopath/2007/PartnerControls"/>
    </lcf76f155ced4ddcb4097134ff3c332f>
    <MediaLengthInSeconds xmlns="20fb0554-3a44-4489-87d8-7e6c1263a1ea" xsi:nil="true"/>
  </documentManagement>
</p:properties>
</file>

<file path=customXml/itemProps1.xml><?xml version="1.0" encoding="utf-8"?>
<ds:datastoreItem xmlns:ds="http://schemas.openxmlformats.org/officeDocument/2006/customXml" ds:itemID="{531056A1-2DC0-4A7D-A5BB-936BAAE3C3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8C1B28D-6EF5-4C5E-B30C-13CE685C81F9}">
  <ds:schemaRefs>
    <ds:schemaRef ds:uri="00710e11-db68-45f7-bb94-17e1af10a911"/>
    <ds:schemaRef ds:uri="20fb0554-3a44-4489-87d8-7e6c1263a1e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7480324-D281-438A-AB77-3E15439F5C95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00710e11-db68-45f7-bb94-17e1af10a911"/>
    <ds:schemaRef ds:uri="http://schemas.microsoft.com/office/infopath/2007/PartnerControls"/>
    <ds:schemaRef ds:uri="http://schemas.microsoft.com/office/2006/metadata/properties"/>
    <ds:schemaRef ds:uri="http://purl.org/dc/terms/"/>
    <ds:schemaRef ds:uri="20fb0554-3a44-4489-87d8-7e6c1263a1ea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1</TotalTime>
  <Words>1149</Words>
  <Application>Microsoft Office PowerPoint</Application>
  <PresentationFormat>Widescreen</PresentationFormat>
  <Paragraphs>207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Arial</vt:lpstr>
      <vt:lpstr>Calibri</vt:lpstr>
      <vt:lpstr>Calibri Light</vt:lpstr>
      <vt:lpstr>Trebuchet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Town Farm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WEEK…</dc:title>
  <dc:creator>B Brunton</dc:creator>
  <cp:lastModifiedBy>J Banthorpe</cp:lastModifiedBy>
  <cp:revision>2</cp:revision>
  <dcterms:created xsi:type="dcterms:W3CDTF">2019-11-25T15:58:32Z</dcterms:created>
  <dcterms:modified xsi:type="dcterms:W3CDTF">2025-09-09T08:57:33Z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0x010100C8264F43DCB327479FAF7723EEFB3FDC</vt:lpwstr>
  </property>
  <property fmtid="{D5CDD505-2E9C-101B-9397-08002B2CF9AE}" pid="3" name="Order">
    <vt:r8>38600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