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sldIdLst>
    <p:sldId id="256" r:id="rId5"/>
    <p:sldId id="257" r:id="rId6"/>
    <p:sldId id="290" r:id="rId7"/>
    <p:sldId id="291" r:id="rId8"/>
    <p:sldId id="296" r:id="rId9"/>
    <p:sldId id="312" r:id="rId10"/>
    <p:sldId id="258" r:id="rId11"/>
    <p:sldId id="289" r:id="rId12"/>
    <p:sldId id="259"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Lst>
  <p:sldSz cx="12192000" cy="6858000"/>
  <p:notesSz cx="7772400" cy="10058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6B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8" d="100"/>
          <a:sy n="98" d="100"/>
        </p:scale>
        <p:origin x="16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609480" y="273600"/>
            <a:ext cx="10972440" cy="1144800"/>
          </a:xfrm>
          <a:prstGeom prst="rect">
            <a:avLst/>
          </a:prstGeom>
        </p:spPr>
        <p:txBody>
          <a:bodyPr lIns="0" tIns="0" rIns="0" bIns="0" anchor="ctr">
            <a:spAutoFit/>
          </a:bodyPr>
          <a:lstStyle/>
          <a:p>
            <a:pPr algn="ctr"/>
            <a:endParaRPr lang="en-US" sz="4400" b="0" strike="noStrike" spc="-1">
              <a:latin typeface="Arial"/>
            </a:endParaRPr>
          </a:p>
        </p:txBody>
      </p:sp>
      <p:sp>
        <p:nvSpPr>
          <p:cNvPr id="3" name="PlaceHolder 2"/>
          <p:cNvSpPr>
            <a:spLocks noGrp="1"/>
          </p:cNvSpPr>
          <p:nvPr>
            <p:ph type="subTitle"/>
          </p:nvPr>
        </p:nvSpPr>
        <p:spPr>
          <a:xfrm>
            <a:off x="609480" y="1604520"/>
            <a:ext cx="10972440" cy="39772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609480" y="273600"/>
            <a:ext cx="10972440" cy="1144800"/>
          </a:xfrm>
          <a:prstGeom prst="rect">
            <a:avLst/>
          </a:prstGeom>
        </p:spPr>
        <p:txBody>
          <a:bodyPr lIns="0" tIns="0" rIns="0" bIns="0" anchor="ctr">
            <a:spAutoFit/>
          </a:bodyPr>
          <a:lstStyle/>
          <a:p>
            <a:pPr algn="ctr"/>
            <a:endParaRPr lang="en-US" sz="4400" b="0" strike="noStrike" spc="-1">
              <a:latin typeface="Arial"/>
            </a:endParaRPr>
          </a:p>
        </p:txBody>
      </p:sp>
      <p:sp>
        <p:nvSpPr>
          <p:cNvPr id="5"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p:spPr>
        <p:txBody>
          <a:bodyPr lIns="0" tIns="0" rIns="0" bIns="0" anchor="ctr">
            <a:spAutoFit/>
          </a:bodyPr>
          <a:lstStyle/>
          <a:p>
            <a:pPr algn="ctr"/>
            <a:endParaRPr lang="en-US" sz="4400" b="0" strike="noStrike" spc="-1">
              <a:latin typeface="Arial"/>
            </a:endParaRPr>
          </a:p>
        </p:txBody>
      </p:sp>
      <p:sp>
        <p:nvSpPr>
          <p:cNvPr id="7"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8"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609480" y="273600"/>
            <a:ext cx="10972440" cy="1144800"/>
          </a:xfrm>
          <a:prstGeom prst="rect">
            <a:avLst/>
          </a:prstGeom>
        </p:spPr>
        <p:txBody>
          <a:bodyPr lIns="0" tIns="0" rIns="0" bIns="0" anchor="ctr">
            <a:spAutoFit/>
          </a:bodyPr>
          <a:lstStyle/>
          <a:p>
            <a:pPr algn="ctr"/>
            <a:endParaRPr lang="en-US" sz="4400" b="0" strike="noStrike" spc="-1">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609480" y="273600"/>
            <a:ext cx="10972440" cy="530784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609480" y="273600"/>
            <a:ext cx="10972440" cy="1144800"/>
          </a:xfrm>
          <a:prstGeom prst="rect">
            <a:avLst/>
          </a:prstGeom>
        </p:spPr>
        <p:txBody>
          <a:bodyPr lIns="0" tIns="0" rIns="0" bIns="0" anchor="ctr">
            <a:spAutoFit/>
          </a:bodyPr>
          <a:lstStyle/>
          <a:p>
            <a:pPr algn="ctr"/>
            <a:endParaRPr lang="en-US" sz="4400" b="0" strike="noStrike" spc="-1">
              <a:latin typeface="Arial"/>
            </a:endParaRPr>
          </a:p>
        </p:txBody>
      </p:sp>
      <p:sp>
        <p:nvSpPr>
          <p:cNvPr id="1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13"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
        <p:nvSpPr>
          <p:cNvPr id="14"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p:spPr>
        <p:txBody>
          <a:bodyPr lIns="0" tIns="0" rIns="0" bIns="0" anchor="ctr">
            <a:spAutoFit/>
          </a:bodyPr>
          <a:lstStyle/>
          <a:p>
            <a:pPr algn="ctr"/>
            <a:endParaRPr lang="en-US" sz="4400" b="0" strike="noStrike" spc="-1">
              <a:latin typeface="Arial"/>
            </a:endParaRPr>
          </a:p>
        </p:txBody>
      </p:sp>
      <p:sp>
        <p:nvSpPr>
          <p:cNvPr id="16"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17"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18"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p:spPr>
        <p:txBody>
          <a:bodyPr lIns="0" tIns="0" rIns="0" bIns="0" anchor="ctr">
            <a:spAutoFit/>
          </a:bodyPr>
          <a:lstStyle/>
          <a:p>
            <a:pPr algn="ctr"/>
            <a:endParaRPr lang="en-US" sz="4400" b="0" strike="noStrike" spc="-1">
              <a:latin typeface="Arial"/>
            </a:endParaRPr>
          </a:p>
        </p:txBody>
      </p:sp>
      <p:sp>
        <p:nvSpPr>
          <p:cNvPr id="20"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21"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22"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p:spPr>
        <p:txBody>
          <a:bodyPr lIns="0" tIns="0" rIns="0" bIns="0" anchor="ctr">
            <a:spAutoFit/>
          </a:bodyPr>
          <a:lstStyle/>
          <a:p>
            <a:pPr algn="ctr"/>
            <a:endParaRPr lang="en-US" sz="4400" b="0" strike="noStrike" spc="-1">
              <a:latin typeface="Arial"/>
            </a:endParaRPr>
          </a:p>
        </p:txBody>
      </p:sp>
      <p:sp>
        <p:nvSpPr>
          <p:cNvPr id="24"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en-US" sz="3200" b="0" strike="noStrike" spc="-1">
              <a:latin typeface="Arial"/>
            </a:endParaRPr>
          </a:p>
        </p:txBody>
      </p:sp>
      <p:sp>
        <p:nvSpPr>
          <p:cNvPr id="25"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609480" y="273600"/>
            <a:ext cx="10972440" cy="1144800"/>
          </a:xfrm>
          <a:prstGeom prst="rect">
            <a:avLst/>
          </a:prstGeom>
        </p:spPr>
        <p:txBody>
          <a:bodyPr lIns="0" tIns="0" rIns="0" bIns="0" anchor="ctr">
            <a:spAutoFit/>
          </a:bodyPr>
          <a:lstStyle/>
          <a:p>
            <a:pPr algn="ctr"/>
            <a:endParaRPr lang="en-US" sz="4400" b="0" strike="noStrike" spc="-1">
              <a:latin typeface="Arial"/>
            </a:endParaRPr>
          </a:p>
        </p:txBody>
      </p:sp>
      <p:sp>
        <p:nvSpPr>
          <p:cNvPr id="2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28"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29"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
        <p:nvSpPr>
          <p:cNvPr id="30" name="PlaceHolder 5"/>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609480" y="273600"/>
            <a:ext cx="10972440" cy="1144800"/>
          </a:xfrm>
          <a:prstGeom prst="rect">
            <a:avLst/>
          </a:prstGeom>
        </p:spPr>
        <p:txBody>
          <a:bodyPr lIns="0" tIns="0" rIns="0" bIns="0" anchor="ctr">
            <a:spAutoFit/>
          </a:bodyPr>
          <a:lstStyle/>
          <a:p>
            <a:pPr algn="ctr"/>
            <a:endParaRPr lang="en-US" sz="4400" b="0" strike="noStrike" spc="-1">
              <a:latin typeface="Arial"/>
            </a:endParaRPr>
          </a:p>
        </p:txBody>
      </p:sp>
      <p:sp>
        <p:nvSpPr>
          <p:cNvPr id="32"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en-US" sz="3200" b="0" strike="noStrike" spc="-1">
              <a:latin typeface="Arial"/>
            </a:endParaRPr>
          </a:p>
        </p:txBody>
      </p:sp>
      <p:sp>
        <p:nvSpPr>
          <p:cNvPr id="33"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en-US" sz="3200" b="0" strike="noStrike" spc="-1">
              <a:latin typeface="Arial"/>
            </a:endParaRPr>
          </a:p>
        </p:txBody>
      </p:sp>
      <p:sp>
        <p:nvSpPr>
          <p:cNvPr id="34"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en-US" sz="3200" b="0" strike="noStrike" spc="-1">
              <a:latin typeface="Arial"/>
            </a:endParaRPr>
          </a:p>
        </p:txBody>
      </p:sp>
      <p:sp>
        <p:nvSpPr>
          <p:cNvPr id="35" name="PlaceHolder 5"/>
          <p:cNvSpPr>
            <a:spLocks noGrp="1"/>
          </p:cNvSpPr>
          <p:nvPr>
            <p:ph type="body"/>
          </p:nvPr>
        </p:nvSpPr>
        <p:spPr>
          <a:xfrm>
            <a:off x="609480" y="3682080"/>
            <a:ext cx="3533040" cy="1896840"/>
          </a:xfrm>
          <a:prstGeom prst="rect">
            <a:avLst/>
          </a:prstGeom>
        </p:spPr>
        <p:txBody>
          <a:bodyPr lIns="0" tIns="0" rIns="0" bIns="0">
            <a:normAutofit/>
          </a:bodyPr>
          <a:lstStyle/>
          <a:p>
            <a:endParaRPr lang="en-US" sz="3200" b="0" strike="noStrike" spc="-1">
              <a:latin typeface="Arial"/>
            </a:endParaRPr>
          </a:p>
        </p:txBody>
      </p:sp>
      <p:sp>
        <p:nvSpPr>
          <p:cNvPr id="36"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en-US" sz="3200" b="0" strike="noStrike" spc="-1">
              <a:latin typeface="Arial"/>
            </a:endParaRPr>
          </a:p>
        </p:txBody>
      </p:sp>
      <p:sp>
        <p:nvSpPr>
          <p:cNvPr id="37" name="PlaceHolder 7"/>
          <p:cNvSpPr>
            <a:spLocks noGrp="1"/>
          </p:cNvSpPr>
          <p:nvPr>
            <p:ph type="body"/>
          </p:nvPr>
        </p:nvSpPr>
        <p:spPr>
          <a:xfrm>
            <a:off x="8029800" y="3682080"/>
            <a:ext cx="35330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DF59985-23CB-4E56-BBBF-5E84FF100BFD}"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95347-8F3B-4F51-9370-48BEC16D9AE5}" type="slidenum">
              <a:rPr lang="en-GB" smtClean="0"/>
              <a:t>‹#›</a:t>
            </a:fld>
            <a:endParaRPr lang="en-GB"/>
          </a:p>
        </p:txBody>
      </p:sp>
    </p:spTree>
    <p:extLst>
      <p:ext uri="{BB962C8B-B14F-4D97-AF65-F5344CB8AC3E}">
        <p14:creationId xmlns:p14="http://schemas.microsoft.com/office/powerpoint/2010/main" val="1158783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00A8ED-D7F7-4A7F-AA37-B6249C9D18F4}"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85349-CD05-4218-A6A8-DC3378909A4D}" type="slidenum">
              <a:rPr lang="en-GB" smtClean="0"/>
              <a:t>‹#›</a:t>
            </a:fld>
            <a:endParaRPr lang="en-GB"/>
          </a:p>
        </p:txBody>
      </p:sp>
    </p:spTree>
    <p:extLst>
      <p:ext uri="{BB962C8B-B14F-4D97-AF65-F5344CB8AC3E}">
        <p14:creationId xmlns:p14="http://schemas.microsoft.com/office/powerpoint/2010/main" val="3867220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US" sz="4400" b="0" strike="noStrike" spc="-1">
                <a:latin typeface="Arial"/>
              </a:rPr>
              <a:t>Click to edit the title text format</a:t>
            </a:r>
          </a:p>
        </p:txBody>
      </p:sp>
      <p:sp>
        <p:nvSpPr>
          <p:cNvPr id="3" name="PlaceHolder 2"/>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US" sz="2800" b="0" strike="noStrike" spc="-1">
                <a:latin typeface="Arial"/>
              </a:rPr>
              <a:t>Second Outline Level</a:t>
            </a:r>
          </a:p>
          <a:p>
            <a:pPr marL="1296000" lvl="2" indent="-288000">
              <a:spcBef>
                <a:spcPts val="850"/>
              </a:spcBef>
              <a:buClr>
                <a:srgbClr val="000000"/>
              </a:buClr>
              <a:buSzPct val="45000"/>
              <a:buFont typeface="Wingdings" charset="2"/>
              <a:buChar char=""/>
            </a:pPr>
            <a:r>
              <a:rPr lang="en-US" sz="2400" b="0" strike="noStrike" spc="-1">
                <a:latin typeface="Arial"/>
              </a:rPr>
              <a:t>Third Outline Level</a:t>
            </a:r>
          </a:p>
          <a:p>
            <a:pPr marL="1728000" lvl="3" indent="-216000">
              <a:spcBef>
                <a:spcPts val="567"/>
              </a:spcBef>
              <a:buClr>
                <a:srgbClr val="000000"/>
              </a:buClr>
              <a:buSzPct val="75000"/>
              <a:buFont typeface="Symbol" charset="2"/>
              <a:buChar char=""/>
            </a:pPr>
            <a:r>
              <a:rPr lang="en-US" sz="2000" b="0" strike="noStrike" spc="-1">
                <a:latin typeface="Arial"/>
              </a:rPr>
              <a:t>Fourth Outline Level</a:t>
            </a:r>
          </a:p>
          <a:p>
            <a:pPr marL="2160000" lvl="4" indent="-216000">
              <a:spcBef>
                <a:spcPts val="283"/>
              </a:spcBef>
              <a:buClr>
                <a:srgbClr val="000000"/>
              </a:buClr>
              <a:buSzPct val="45000"/>
              <a:buFont typeface="Wingdings" charset="2"/>
              <a:buChar char=""/>
            </a:pPr>
            <a:r>
              <a:rPr lang="en-US" sz="2000" b="0" strike="noStrike" spc="-1">
                <a:latin typeface="Arial"/>
              </a:rPr>
              <a:t>Fifth Outline Level</a:t>
            </a:r>
          </a:p>
          <a:p>
            <a:pPr marL="2592000" lvl="5" indent="-216000">
              <a:spcBef>
                <a:spcPts val="283"/>
              </a:spcBef>
              <a:buClr>
                <a:srgbClr val="000000"/>
              </a:buClr>
              <a:buSzPct val="45000"/>
              <a:buFont typeface="Wingdings" charset="2"/>
              <a:buChar char=""/>
            </a:pPr>
            <a:r>
              <a:rPr lang="en-US" sz="2000" b="0" strike="noStrike" spc="-1">
                <a:latin typeface="Arial"/>
              </a:rPr>
              <a:t>Sixth Outline Level</a:t>
            </a:r>
          </a:p>
          <a:p>
            <a:pPr marL="3024000" lvl="6" indent="-216000">
              <a:spcBef>
                <a:spcPts val="283"/>
              </a:spcBef>
              <a:buClr>
                <a:srgbClr val="000000"/>
              </a:buClr>
              <a:buSzPct val="45000"/>
              <a:buFont typeface="Wingdings" charset="2"/>
              <a:buChar char=""/>
            </a:pPr>
            <a:r>
              <a:rPr lang="en-US"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own-farm-surrey.uk/school-uniform/"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www.surreycc.gov.uk/safeguarding" TargetMode="External"/><Relationship Id="rId4" Type="http://schemas.openxmlformats.org/officeDocument/2006/relationships/hyperlink" Target="https://www.town-farm-surrey.uk/safeguarding/"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hyperlink" Target="http://www.town-farm.surrey.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8"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39" name="Picture 4"/>
          <p:cNvPicPr/>
          <p:nvPr/>
        </p:nvPicPr>
        <p:blipFill>
          <a:blip r:embed="rId2"/>
          <a:stretch/>
        </p:blipFill>
        <p:spPr>
          <a:xfrm>
            <a:off x="10882800" y="5554080"/>
            <a:ext cx="855000" cy="917640"/>
          </a:xfrm>
          <a:prstGeom prst="rect">
            <a:avLst/>
          </a:prstGeom>
          <a:ln>
            <a:noFill/>
          </a:ln>
        </p:spPr>
      </p:pic>
      <p:pic>
        <p:nvPicPr>
          <p:cNvPr id="40" name="Picture 5"/>
          <p:cNvPicPr/>
          <p:nvPr/>
        </p:nvPicPr>
        <p:blipFill>
          <a:blip r:embed="rId3"/>
          <a:stretch/>
        </p:blipFill>
        <p:spPr>
          <a:xfrm>
            <a:off x="426600" y="5554080"/>
            <a:ext cx="619560" cy="847800"/>
          </a:xfrm>
          <a:prstGeom prst="rect">
            <a:avLst/>
          </a:prstGeom>
          <a:ln>
            <a:noFill/>
          </a:ln>
        </p:spPr>
      </p:pic>
      <p:sp>
        <p:nvSpPr>
          <p:cNvPr id="41"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42" name="CustomShape 3"/>
          <p:cNvSpPr/>
          <p:nvPr/>
        </p:nvSpPr>
        <p:spPr>
          <a:xfrm>
            <a:off x="2365920" y="421920"/>
            <a:ext cx="7459560" cy="1751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gn="ctr">
              <a:lnSpc>
                <a:spcPct val="90000"/>
              </a:lnSpc>
              <a:spcBef>
                <a:spcPts val="1001"/>
              </a:spcBef>
            </a:pPr>
            <a:r>
              <a:rPr lang="en-US" sz="4400" b="0" strike="noStrike" spc="-1" dirty="0">
                <a:solidFill>
                  <a:srgbClr val="000000"/>
                </a:solidFill>
                <a:latin typeface="Trebuchet MS"/>
                <a:ea typeface="DejaVu Sans"/>
              </a:rPr>
              <a:t>Welcome to Year 6</a:t>
            </a:r>
            <a:endParaRPr lang="en-US" sz="4400" b="0" strike="noStrike" spc="-1" dirty="0">
              <a:latin typeface="Arial"/>
            </a:endParaRPr>
          </a:p>
          <a:p>
            <a:pPr algn="ctr">
              <a:lnSpc>
                <a:spcPct val="90000"/>
              </a:lnSpc>
              <a:spcBef>
                <a:spcPts val="1001"/>
              </a:spcBef>
            </a:pPr>
            <a:r>
              <a:rPr lang="en-US" sz="4400" spc="-1" dirty="0">
                <a:solidFill>
                  <a:srgbClr val="000000"/>
                </a:solidFill>
                <a:latin typeface="Trebuchet MS"/>
              </a:rPr>
              <a:t>2025-2026</a:t>
            </a:r>
            <a:endParaRPr lang="en-US" sz="4400" b="0" strike="noStrike" spc="-1" dirty="0">
              <a:latin typeface="Arial"/>
            </a:endParaRPr>
          </a:p>
        </p:txBody>
      </p:sp>
      <p:pic>
        <p:nvPicPr>
          <p:cNvPr id="43" name="Picture 8"/>
          <p:cNvPicPr/>
          <p:nvPr/>
        </p:nvPicPr>
        <p:blipFill>
          <a:blip r:embed="rId4"/>
          <a:stretch/>
        </p:blipFill>
        <p:spPr>
          <a:xfrm>
            <a:off x="2463097" y="2057977"/>
            <a:ext cx="3488400" cy="2110320"/>
          </a:xfrm>
          <a:prstGeom prst="rect">
            <a:avLst/>
          </a:prstGeom>
          <a:ln>
            <a:noFill/>
          </a:ln>
        </p:spPr>
      </p:pic>
      <p:pic>
        <p:nvPicPr>
          <p:cNvPr id="44" name="Picture 9"/>
          <p:cNvPicPr/>
          <p:nvPr/>
        </p:nvPicPr>
        <p:blipFill>
          <a:blip r:embed="rId5"/>
          <a:stretch/>
        </p:blipFill>
        <p:spPr>
          <a:xfrm>
            <a:off x="6831801" y="2094412"/>
            <a:ext cx="3514320" cy="2110320"/>
          </a:xfrm>
          <a:prstGeom prst="rect">
            <a:avLst/>
          </a:prstGeom>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46" name="CustomShape 1"/>
          <p:cNvSpPr/>
          <p:nvPr/>
        </p:nvSpPr>
        <p:spPr>
          <a:xfrm>
            <a:off x="207720" y="24120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47" name="Picture 4"/>
          <p:cNvPicPr/>
          <p:nvPr/>
        </p:nvPicPr>
        <p:blipFill>
          <a:blip r:embed="rId2"/>
          <a:stretch/>
        </p:blipFill>
        <p:spPr>
          <a:xfrm>
            <a:off x="10882800" y="5554080"/>
            <a:ext cx="855000" cy="917640"/>
          </a:xfrm>
          <a:prstGeom prst="rect">
            <a:avLst/>
          </a:prstGeom>
          <a:ln>
            <a:noFill/>
          </a:ln>
        </p:spPr>
      </p:pic>
      <p:pic>
        <p:nvPicPr>
          <p:cNvPr id="48" name="Picture 5"/>
          <p:cNvPicPr/>
          <p:nvPr/>
        </p:nvPicPr>
        <p:blipFill>
          <a:blip r:embed="rId3"/>
          <a:stretch/>
        </p:blipFill>
        <p:spPr>
          <a:xfrm>
            <a:off x="426600" y="5554080"/>
            <a:ext cx="619560" cy="847800"/>
          </a:xfrm>
          <a:prstGeom prst="rect">
            <a:avLst/>
          </a:prstGeom>
          <a:ln>
            <a:noFill/>
          </a:ln>
        </p:spPr>
      </p:pic>
      <p:sp>
        <p:nvSpPr>
          <p:cNvPr id="49"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2E75B6"/>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2E75B6"/>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50" name="CustomShape 3"/>
          <p:cNvSpPr/>
          <p:nvPr/>
        </p:nvSpPr>
        <p:spPr>
          <a:xfrm>
            <a:off x="318960" y="1493280"/>
            <a:ext cx="11236680" cy="3476421"/>
          </a:xfrm>
          <a:prstGeom prst="rect">
            <a:avLst/>
          </a:prstGeom>
          <a:solidFill>
            <a:schemeClr val="lt1"/>
          </a:solid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a:lnSpc>
                <a:spcPct val="100000"/>
              </a:lnSpc>
            </a:pPr>
            <a:r>
              <a:rPr lang="en-US" sz="4400" b="0" strike="noStrike" spc="-1" dirty="0">
                <a:solidFill>
                  <a:srgbClr val="000000"/>
                </a:solidFill>
                <a:latin typeface="Trebuchet MS"/>
                <a:ea typeface="DejaVu Sans"/>
              </a:rPr>
              <a:t>Year 6 Team</a:t>
            </a:r>
            <a:endParaRPr lang="en-US" sz="4400" b="0" strike="noStrike" spc="-1" dirty="0">
              <a:latin typeface="Arial"/>
            </a:endParaRPr>
          </a:p>
          <a:p>
            <a:pPr algn="ctr">
              <a:lnSpc>
                <a:spcPct val="100000"/>
              </a:lnSpc>
            </a:pPr>
            <a:endParaRPr lang="en-US" sz="4400" b="0" strike="noStrike" spc="-1">
              <a:latin typeface="Arial"/>
            </a:endParaRPr>
          </a:p>
          <a:p>
            <a:pPr algn="ctr"/>
            <a:r>
              <a:rPr lang="en-US" sz="4400" b="1" strike="noStrike" spc="-1" dirty="0">
                <a:solidFill>
                  <a:srgbClr val="000000"/>
                </a:solidFill>
                <a:latin typeface="Trebuchet MS"/>
                <a:ea typeface="DejaVu Sans"/>
              </a:rPr>
              <a:t>Hillary Class:</a:t>
            </a:r>
            <a:r>
              <a:rPr lang="en-US" sz="4400" b="1" spc="-1" dirty="0">
                <a:solidFill>
                  <a:srgbClr val="000000"/>
                </a:solidFill>
                <a:latin typeface="Trebuchet MS"/>
                <a:ea typeface="DejaVu Sans"/>
              </a:rPr>
              <a:t> </a:t>
            </a:r>
            <a:r>
              <a:rPr lang="en-US" sz="4400" spc="-1" dirty="0">
                <a:solidFill>
                  <a:srgbClr val="000000"/>
                </a:solidFill>
                <a:latin typeface="Trebuchet MS"/>
                <a:ea typeface="DejaVu Sans"/>
              </a:rPr>
              <a:t>Miss Hopton and </a:t>
            </a:r>
            <a:r>
              <a:rPr lang="en-US" sz="4400" spc="-1" dirty="0" err="1">
                <a:solidFill>
                  <a:srgbClr val="000000"/>
                </a:solidFill>
                <a:latin typeface="Trebuchet MS"/>
                <a:ea typeface="DejaVu Sans"/>
              </a:rPr>
              <a:t>Mrs</a:t>
            </a:r>
            <a:r>
              <a:rPr lang="en-US" sz="4400" spc="-1" dirty="0">
                <a:solidFill>
                  <a:srgbClr val="000000"/>
                </a:solidFill>
                <a:latin typeface="Trebuchet MS"/>
                <a:ea typeface="DejaVu Sans"/>
              </a:rPr>
              <a:t> Dredge</a:t>
            </a:r>
            <a:endParaRPr lang="en-US" sz="4400" b="0" strike="noStrike" spc="-1">
              <a:latin typeface="Trebuchet MS"/>
            </a:endParaRPr>
          </a:p>
          <a:p>
            <a:pPr algn="ctr">
              <a:lnSpc>
                <a:spcPct val="100000"/>
              </a:lnSpc>
            </a:pPr>
            <a:r>
              <a:rPr lang="en-US" sz="4400" b="1" strike="noStrike" spc="-1" dirty="0">
                <a:solidFill>
                  <a:srgbClr val="000000"/>
                </a:solidFill>
                <a:latin typeface="Trebuchet MS"/>
                <a:ea typeface="DejaVu Sans"/>
              </a:rPr>
              <a:t>Darwin Class: </a:t>
            </a:r>
            <a:r>
              <a:rPr lang="en-US" sz="4400" b="0" strike="noStrike" spc="-1" dirty="0">
                <a:solidFill>
                  <a:srgbClr val="000000"/>
                </a:solidFill>
                <a:latin typeface="Trebuchet MS"/>
                <a:ea typeface="DejaVu Sans"/>
              </a:rPr>
              <a:t>Miss </a:t>
            </a:r>
            <a:r>
              <a:rPr lang="en-US" sz="4400" spc="-1" dirty="0">
                <a:solidFill>
                  <a:srgbClr val="000000"/>
                </a:solidFill>
                <a:latin typeface="Trebuchet MS"/>
                <a:ea typeface="DejaVu Sans"/>
              </a:rPr>
              <a:t>Taylor</a:t>
            </a:r>
            <a:r>
              <a:rPr lang="en-US" sz="4400" b="0" strike="noStrike" spc="-1" dirty="0">
                <a:solidFill>
                  <a:srgbClr val="000000"/>
                </a:solidFill>
                <a:latin typeface="Trebuchet MS"/>
                <a:ea typeface="DejaVu Sans"/>
              </a:rPr>
              <a:t> and </a:t>
            </a:r>
            <a:r>
              <a:rPr lang="en-US" sz="4400" b="0" strike="noStrike" spc="-1" dirty="0" err="1">
                <a:solidFill>
                  <a:srgbClr val="000000"/>
                </a:solidFill>
                <a:latin typeface="Trebuchet MS"/>
                <a:ea typeface="DejaVu Sans"/>
              </a:rPr>
              <a:t>Mrs</a:t>
            </a:r>
            <a:r>
              <a:rPr lang="en-US" sz="4400" b="0" strike="noStrike" spc="-1" dirty="0">
                <a:solidFill>
                  <a:srgbClr val="000000"/>
                </a:solidFill>
                <a:latin typeface="Trebuchet MS"/>
                <a:ea typeface="DejaVu Sans"/>
              </a:rPr>
              <a:t> </a:t>
            </a:r>
            <a:r>
              <a:rPr lang="en-US" sz="4400" spc="-1" dirty="0">
                <a:solidFill>
                  <a:srgbClr val="000000"/>
                </a:solidFill>
                <a:latin typeface="Trebuchet MS"/>
                <a:ea typeface="DejaVu Sans"/>
              </a:rPr>
              <a:t>Petre</a:t>
            </a:r>
            <a:endParaRPr lang="en-US" sz="4400" b="0" strike="noStrike" spc="-1" dirty="0">
              <a:latin typeface="Arial"/>
            </a:endParaRPr>
          </a:p>
          <a:p>
            <a:pPr algn="ctr">
              <a:lnSpc>
                <a:spcPct val="100000"/>
              </a:lnSpc>
            </a:pPr>
            <a:endParaRPr lang="en-US" sz="4400" b="0" strike="noStrike" spc="-1" dirty="0">
              <a:latin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A6B9D"/>
        </a:solidFill>
        <a:effectLst/>
      </p:bgPr>
    </p:bg>
    <p:spTree>
      <p:nvGrpSpPr>
        <p:cNvPr id="1" name=""/>
        <p:cNvGrpSpPr/>
        <p:nvPr/>
      </p:nvGrpSpPr>
      <p:grpSpPr>
        <a:xfrm>
          <a:off x="0" y="0"/>
          <a:ext cx="0" cy="0"/>
          <a:chOff x="0" y="0"/>
          <a:chExt cx="0" cy="0"/>
        </a:xfrm>
      </p:grpSpPr>
      <p:pic>
        <p:nvPicPr>
          <p:cNvPr id="2" name="Picture 1" descr="A sign with text and images&#10;&#10;AI-generated content may be incorrect.">
            <a:extLst>
              <a:ext uri="{FF2B5EF4-FFF2-40B4-BE49-F238E27FC236}">
                <a16:creationId xmlns:a16="http://schemas.microsoft.com/office/drawing/2014/main" id="{C0966276-4098-1566-3A21-397CACA59B43}"/>
              </a:ext>
            </a:extLst>
          </p:cNvPr>
          <p:cNvPicPr>
            <a:picLocks noChangeAspect="1"/>
          </p:cNvPicPr>
          <p:nvPr/>
        </p:nvPicPr>
        <p:blipFill>
          <a:blip r:embed="rId2"/>
          <a:stretch>
            <a:fillRect/>
          </a:stretch>
        </p:blipFill>
        <p:spPr>
          <a:xfrm>
            <a:off x="1526992" y="0"/>
            <a:ext cx="9138016" cy="6858000"/>
          </a:xfrm>
          <a:prstGeom prst="rect">
            <a:avLst/>
          </a:prstGeom>
        </p:spPr>
      </p:pic>
    </p:spTree>
    <p:extLst>
      <p:ext uri="{BB962C8B-B14F-4D97-AF65-F5344CB8AC3E}">
        <p14:creationId xmlns:p14="http://schemas.microsoft.com/office/powerpoint/2010/main" val="905523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A6B9D"/>
        </a:solidFill>
        <a:effectLst/>
      </p:bgPr>
    </p:bg>
    <p:spTree>
      <p:nvGrpSpPr>
        <p:cNvPr id="1" name=""/>
        <p:cNvGrpSpPr/>
        <p:nvPr/>
      </p:nvGrpSpPr>
      <p:grpSpPr>
        <a:xfrm>
          <a:off x="0" y="0"/>
          <a:ext cx="0" cy="0"/>
          <a:chOff x="0" y="0"/>
          <a:chExt cx="0" cy="0"/>
        </a:xfrm>
      </p:grpSpPr>
      <p:pic>
        <p:nvPicPr>
          <p:cNvPr id="2" name="Picture 1" descr="A group of people with text&#10;&#10;AI-generated content may be incorrect.">
            <a:extLst>
              <a:ext uri="{FF2B5EF4-FFF2-40B4-BE49-F238E27FC236}">
                <a16:creationId xmlns:a16="http://schemas.microsoft.com/office/drawing/2014/main" id="{FE904CE0-50E7-65EF-7A1E-DF54451BD0CE}"/>
              </a:ext>
            </a:extLst>
          </p:cNvPr>
          <p:cNvPicPr>
            <a:picLocks noChangeAspect="1"/>
          </p:cNvPicPr>
          <p:nvPr/>
        </p:nvPicPr>
        <p:blipFill>
          <a:blip r:embed="rId2"/>
          <a:stretch>
            <a:fillRect/>
          </a:stretch>
        </p:blipFill>
        <p:spPr>
          <a:xfrm>
            <a:off x="1532930" y="0"/>
            <a:ext cx="9126141" cy="6858000"/>
          </a:xfrm>
          <a:prstGeom prst="rect">
            <a:avLst/>
          </a:prstGeom>
        </p:spPr>
      </p:pic>
    </p:spTree>
    <p:extLst>
      <p:ext uri="{BB962C8B-B14F-4D97-AF65-F5344CB8AC3E}">
        <p14:creationId xmlns:p14="http://schemas.microsoft.com/office/powerpoint/2010/main" val="3465708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2A6B9D"/>
        </a:solidFill>
        <a:effectLst/>
      </p:bgPr>
    </p:bg>
    <p:spTree>
      <p:nvGrpSpPr>
        <p:cNvPr id="1" name=""/>
        <p:cNvGrpSpPr/>
        <p:nvPr/>
      </p:nvGrpSpPr>
      <p:grpSpPr>
        <a:xfrm>
          <a:off x="0" y="0"/>
          <a:ext cx="0" cy="0"/>
          <a:chOff x="0" y="0"/>
          <a:chExt cx="0" cy="0"/>
        </a:xfrm>
      </p:grpSpPr>
      <p:pic>
        <p:nvPicPr>
          <p:cNvPr id="2" name="Picture 1" descr="A group of women with different facial expressions&#10;&#10;AI-generated content may be incorrect.">
            <a:extLst>
              <a:ext uri="{FF2B5EF4-FFF2-40B4-BE49-F238E27FC236}">
                <a16:creationId xmlns:a16="http://schemas.microsoft.com/office/drawing/2014/main" id="{68647F75-DE9C-0616-CCBD-4F70024CC3E5}"/>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2017189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A6B9D"/>
        </a:solidFill>
        <a:effectLst/>
      </p:bgPr>
    </p:bg>
    <p:spTree>
      <p:nvGrpSpPr>
        <p:cNvPr id="1" name="">
          <a:extLst>
            <a:ext uri="{FF2B5EF4-FFF2-40B4-BE49-F238E27FC236}">
              <a16:creationId xmlns:a16="http://schemas.microsoft.com/office/drawing/2014/main" id="{F859A29E-47AD-9400-1B32-F81E05381C14}"/>
            </a:ext>
          </a:extLst>
        </p:cNvPr>
        <p:cNvGrpSpPr/>
        <p:nvPr/>
      </p:nvGrpSpPr>
      <p:grpSpPr>
        <a:xfrm>
          <a:off x="0" y="0"/>
          <a:ext cx="0" cy="0"/>
          <a:chOff x="0" y="0"/>
          <a:chExt cx="0" cy="0"/>
        </a:xfrm>
      </p:grpSpPr>
      <p:pic>
        <p:nvPicPr>
          <p:cNvPr id="9" name="Picture 8" descr="A group of women with long hair&#10;&#10;AI-generated content may be incorrect.">
            <a:extLst>
              <a:ext uri="{FF2B5EF4-FFF2-40B4-BE49-F238E27FC236}">
                <a16:creationId xmlns:a16="http://schemas.microsoft.com/office/drawing/2014/main" id="{F02474E6-D462-1935-FBA8-0A8B30F94581}"/>
              </a:ext>
            </a:extLst>
          </p:cNvPr>
          <p:cNvPicPr>
            <a:picLocks noChangeAspect="1"/>
          </p:cNvPicPr>
          <p:nvPr/>
        </p:nvPicPr>
        <p:blipFill>
          <a:blip r:embed="rId2"/>
          <a:stretch>
            <a:fillRect/>
          </a:stretch>
        </p:blipFill>
        <p:spPr>
          <a:xfrm>
            <a:off x="1519518" y="0"/>
            <a:ext cx="9152965" cy="6858000"/>
          </a:xfrm>
          <a:prstGeom prst="rect">
            <a:avLst/>
          </a:prstGeom>
        </p:spPr>
      </p:pic>
    </p:spTree>
    <p:extLst>
      <p:ext uri="{BB962C8B-B14F-4D97-AF65-F5344CB8AC3E}">
        <p14:creationId xmlns:p14="http://schemas.microsoft.com/office/powerpoint/2010/main" val="4212810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51"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52" name="Picture 4"/>
          <p:cNvPicPr/>
          <p:nvPr/>
        </p:nvPicPr>
        <p:blipFill>
          <a:blip r:embed="rId2"/>
          <a:stretch/>
        </p:blipFill>
        <p:spPr>
          <a:xfrm>
            <a:off x="10882800" y="5554080"/>
            <a:ext cx="855000" cy="917640"/>
          </a:xfrm>
          <a:prstGeom prst="rect">
            <a:avLst/>
          </a:prstGeom>
          <a:ln>
            <a:noFill/>
          </a:ln>
        </p:spPr>
      </p:pic>
      <p:pic>
        <p:nvPicPr>
          <p:cNvPr id="53" name="Picture 5"/>
          <p:cNvPicPr/>
          <p:nvPr/>
        </p:nvPicPr>
        <p:blipFill>
          <a:blip r:embed="rId3"/>
          <a:stretch/>
        </p:blipFill>
        <p:spPr>
          <a:xfrm>
            <a:off x="426600" y="5554080"/>
            <a:ext cx="619560" cy="847800"/>
          </a:xfrm>
          <a:prstGeom prst="rect">
            <a:avLst/>
          </a:prstGeom>
          <a:ln>
            <a:noFill/>
          </a:ln>
        </p:spPr>
      </p:pic>
      <p:sp>
        <p:nvSpPr>
          <p:cNvPr id="54"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55" name="CustomShape 3"/>
          <p:cNvSpPr/>
          <p:nvPr/>
        </p:nvSpPr>
        <p:spPr>
          <a:xfrm>
            <a:off x="2422080" y="618840"/>
            <a:ext cx="7459560" cy="7866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90000"/>
              </a:lnSpc>
              <a:spcBef>
                <a:spcPts val="1001"/>
              </a:spcBef>
            </a:pPr>
            <a:r>
              <a:rPr lang="en-US" sz="4400" b="0" strike="noStrike" spc="-1">
                <a:solidFill>
                  <a:srgbClr val="000000"/>
                </a:solidFill>
                <a:latin typeface="Trebuchet MS"/>
                <a:ea typeface="DejaVu Sans"/>
              </a:rPr>
              <a:t>Year 6 Timetable</a:t>
            </a:r>
            <a:endParaRPr lang="en-US" sz="4400" b="0" strike="noStrike" spc="-1">
              <a:latin typeface="Arial"/>
            </a:endParaRPr>
          </a:p>
        </p:txBody>
      </p:sp>
      <p:sp>
        <p:nvSpPr>
          <p:cNvPr id="57" name="CustomShape 5"/>
          <p:cNvSpPr/>
          <p:nvPr/>
        </p:nvSpPr>
        <p:spPr>
          <a:xfrm>
            <a:off x="10437120" y="1917000"/>
            <a:ext cx="209520" cy="27288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algn="ctr">
              <a:lnSpc>
                <a:spcPct val="100000"/>
              </a:lnSpc>
            </a:pPr>
            <a:r>
              <a:rPr lang="en-US" sz="1200" b="0" strike="noStrike" spc="-1">
                <a:solidFill>
                  <a:srgbClr val="1B1B1B"/>
                </a:solidFill>
                <a:latin typeface="Source Sans Pro"/>
                <a:ea typeface="DejaVu Sans"/>
              </a:rPr>
              <a:t> </a:t>
            </a:r>
            <a:endParaRPr lang="en-US" sz="1200" b="0" strike="noStrike" spc="-1">
              <a:latin typeface="Arial"/>
            </a:endParaRPr>
          </a:p>
        </p:txBody>
      </p:sp>
      <p:pic>
        <p:nvPicPr>
          <p:cNvPr id="2" name="Picture 1">
            <a:extLst>
              <a:ext uri="{FF2B5EF4-FFF2-40B4-BE49-F238E27FC236}">
                <a16:creationId xmlns:a16="http://schemas.microsoft.com/office/drawing/2014/main" id="{16B8F80C-C013-E332-BA16-DDB9E59EB8EA}"/>
              </a:ext>
            </a:extLst>
          </p:cNvPr>
          <p:cNvPicPr>
            <a:picLocks noChangeAspect="1"/>
          </p:cNvPicPr>
          <p:nvPr/>
        </p:nvPicPr>
        <p:blipFill>
          <a:blip r:embed="rId4"/>
          <a:stretch>
            <a:fillRect/>
          </a:stretch>
        </p:blipFill>
        <p:spPr>
          <a:xfrm>
            <a:off x="1509173" y="1407723"/>
            <a:ext cx="8929237" cy="405693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3" name="Picture 2" descr="A screenshot of a calendar&#10;&#10;AI-generated content may be incorrect.">
            <a:extLst>
              <a:ext uri="{FF2B5EF4-FFF2-40B4-BE49-F238E27FC236}">
                <a16:creationId xmlns:a16="http://schemas.microsoft.com/office/drawing/2014/main" id="{94736294-FA3B-211A-C423-196AA0E5A312}"/>
              </a:ext>
            </a:extLst>
          </p:cNvPr>
          <p:cNvPicPr>
            <a:picLocks noChangeAspect="1"/>
          </p:cNvPicPr>
          <p:nvPr/>
        </p:nvPicPr>
        <p:blipFill>
          <a:blip r:embed="rId2"/>
          <a:stretch>
            <a:fillRect/>
          </a:stretch>
        </p:blipFill>
        <p:spPr>
          <a:xfrm>
            <a:off x="1533220" y="56296"/>
            <a:ext cx="8891030" cy="6699042"/>
          </a:xfrm>
          <a:prstGeom prst="rect">
            <a:avLst/>
          </a:prstGeom>
        </p:spPr>
      </p:pic>
    </p:spTree>
    <p:extLst>
      <p:ext uri="{BB962C8B-B14F-4D97-AF65-F5344CB8AC3E}">
        <p14:creationId xmlns:p14="http://schemas.microsoft.com/office/powerpoint/2010/main" val="1579015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58" name="CustomShape 1"/>
          <p:cNvSpPr/>
          <p:nvPr/>
        </p:nvSpPr>
        <p:spPr>
          <a:xfrm>
            <a:off x="208380" y="166659"/>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59" name="Picture 4"/>
          <p:cNvPicPr/>
          <p:nvPr/>
        </p:nvPicPr>
        <p:blipFill>
          <a:blip r:embed="rId2"/>
          <a:stretch/>
        </p:blipFill>
        <p:spPr>
          <a:xfrm>
            <a:off x="10882800" y="5554080"/>
            <a:ext cx="855000" cy="917640"/>
          </a:xfrm>
          <a:prstGeom prst="rect">
            <a:avLst/>
          </a:prstGeom>
          <a:ln>
            <a:noFill/>
          </a:ln>
        </p:spPr>
      </p:pic>
      <p:pic>
        <p:nvPicPr>
          <p:cNvPr id="60" name="Picture 5"/>
          <p:cNvPicPr/>
          <p:nvPr/>
        </p:nvPicPr>
        <p:blipFill>
          <a:blip r:embed="rId3"/>
          <a:stretch/>
        </p:blipFill>
        <p:spPr>
          <a:xfrm>
            <a:off x="426600" y="5554080"/>
            <a:ext cx="619560" cy="847800"/>
          </a:xfrm>
          <a:prstGeom prst="rect">
            <a:avLst/>
          </a:prstGeom>
          <a:ln>
            <a:noFill/>
          </a:ln>
        </p:spPr>
      </p:pic>
      <p:sp>
        <p:nvSpPr>
          <p:cNvPr id="61"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62" name="CustomShape 3"/>
          <p:cNvSpPr/>
          <p:nvPr/>
        </p:nvSpPr>
        <p:spPr>
          <a:xfrm>
            <a:off x="2422080" y="618840"/>
            <a:ext cx="7459560" cy="7866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90000"/>
              </a:lnSpc>
              <a:spcBef>
                <a:spcPts val="1001"/>
              </a:spcBef>
            </a:pPr>
            <a:r>
              <a:rPr lang="en-US" sz="4400" b="0" strike="noStrike" spc="-1">
                <a:solidFill>
                  <a:srgbClr val="000000"/>
                </a:solidFill>
                <a:latin typeface="Trebuchet MS"/>
                <a:ea typeface="DejaVu Sans"/>
              </a:rPr>
              <a:t>Year 6 - Behaviour</a:t>
            </a:r>
            <a:endParaRPr lang="en-US" sz="4400" b="0" strike="noStrike" spc="-1">
              <a:latin typeface="Arial"/>
            </a:endParaRPr>
          </a:p>
        </p:txBody>
      </p:sp>
      <p:sp>
        <p:nvSpPr>
          <p:cNvPr id="63" name="CustomShape 4"/>
          <p:cNvSpPr/>
          <p:nvPr/>
        </p:nvSpPr>
        <p:spPr>
          <a:xfrm>
            <a:off x="1101240" y="1365120"/>
            <a:ext cx="10440000" cy="4266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fontScale="60000" lnSpcReduction="20000"/>
          </a:bodyPr>
          <a:lstStyle/>
          <a:p>
            <a:pPr marL="1270">
              <a:lnSpc>
                <a:spcPct val="90000"/>
              </a:lnSpc>
              <a:spcBef>
                <a:spcPts val="1001"/>
              </a:spcBef>
              <a:buClr>
                <a:srgbClr val="000000"/>
              </a:buClr>
            </a:pPr>
            <a:r>
              <a:rPr lang="en-US" sz="3100" spc="-1" dirty="0">
                <a:latin typeface="Calibri"/>
              </a:rPr>
              <a:t>It</a:t>
            </a:r>
            <a:r>
              <a:rPr lang="en-US" sz="3100" b="0" strike="noStrike" spc="-1" dirty="0">
                <a:solidFill>
                  <a:srgbClr val="000000"/>
                </a:solidFill>
                <a:latin typeface="Calibri"/>
                <a:ea typeface="DejaVu Sans"/>
              </a:rPr>
              <a:t> is essential that Pupils at Town Farm School understand what is meant by good </a:t>
            </a:r>
            <a:r>
              <a:rPr lang="en-US" sz="3100" b="0" strike="noStrike" spc="-1" dirty="0" err="1">
                <a:solidFill>
                  <a:srgbClr val="000000"/>
                </a:solidFill>
                <a:latin typeface="Calibri"/>
                <a:ea typeface="DejaVu Sans"/>
              </a:rPr>
              <a:t>behaviour</a:t>
            </a:r>
            <a:r>
              <a:rPr lang="en-US" sz="3100" b="0" strike="noStrike" spc="-1" dirty="0">
                <a:solidFill>
                  <a:srgbClr val="000000"/>
                </a:solidFill>
                <a:latin typeface="Calibri"/>
                <a:ea typeface="DejaVu Sans"/>
              </a:rPr>
              <a:t> and that the rules we expect them to follow are clear and understandable. As such we believe all members of the school community should aspire to reach the Town Farm Standard, these include: </a:t>
            </a:r>
            <a:endParaRPr lang="en-US" sz="3100" b="0" strike="noStrike" spc="-1" dirty="0">
              <a:latin typeface="Arial"/>
            </a:endParaRPr>
          </a:p>
          <a:p>
            <a:pPr marL="228600" indent="-227330">
              <a:lnSpc>
                <a:spcPct val="90000"/>
              </a:lnSpc>
              <a:spcBef>
                <a:spcPts val="1001"/>
              </a:spcBef>
              <a:buClr>
                <a:srgbClr val="000000"/>
              </a:buClr>
              <a:buFont typeface="Arial"/>
              <a:buChar char="•"/>
            </a:pPr>
            <a:r>
              <a:rPr lang="en-US" sz="3100" b="0" strike="noStrike" spc="-1" dirty="0">
                <a:solidFill>
                  <a:srgbClr val="000000"/>
                </a:solidFill>
                <a:latin typeface="Calibri"/>
                <a:ea typeface="DejaVu Sans"/>
              </a:rPr>
              <a:t>Following instructions first time </a:t>
            </a:r>
            <a:endParaRPr lang="en-US" sz="3100" b="0" strike="noStrike" spc="-1" dirty="0">
              <a:latin typeface="Arial"/>
            </a:endParaRPr>
          </a:p>
          <a:p>
            <a:pPr marL="228600" indent="-227330">
              <a:lnSpc>
                <a:spcPct val="90000"/>
              </a:lnSpc>
              <a:spcBef>
                <a:spcPts val="1001"/>
              </a:spcBef>
              <a:buClr>
                <a:srgbClr val="000000"/>
              </a:buClr>
              <a:buFont typeface="Arial"/>
              <a:buChar char="•"/>
            </a:pPr>
            <a:r>
              <a:rPr lang="en-US" sz="3100" b="0" strike="noStrike" spc="-1" dirty="0">
                <a:solidFill>
                  <a:srgbClr val="000000"/>
                </a:solidFill>
                <a:latin typeface="Calibri"/>
                <a:ea typeface="DejaVu Sans"/>
              </a:rPr>
              <a:t>Treating everybody how we would like to be treated ourselves </a:t>
            </a:r>
            <a:endParaRPr lang="en-US" sz="3100" b="0" strike="noStrike" spc="-1" dirty="0">
              <a:latin typeface="Arial"/>
            </a:endParaRPr>
          </a:p>
          <a:p>
            <a:pPr marL="228600" indent="-227330">
              <a:lnSpc>
                <a:spcPct val="90000"/>
              </a:lnSpc>
              <a:spcBef>
                <a:spcPts val="1001"/>
              </a:spcBef>
              <a:buClr>
                <a:srgbClr val="000000"/>
              </a:buClr>
              <a:buFont typeface="Arial"/>
              <a:buChar char="•"/>
            </a:pPr>
            <a:r>
              <a:rPr lang="en-US" sz="3100" b="0" strike="noStrike" spc="-1" dirty="0">
                <a:solidFill>
                  <a:srgbClr val="000000"/>
                </a:solidFill>
                <a:latin typeface="Calibri"/>
                <a:ea typeface="DejaVu Sans"/>
              </a:rPr>
              <a:t>Keeping hands, feet and unkind words to ourselves and reporting grievances to a member of staff, who will take appropriate action </a:t>
            </a:r>
            <a:endParaRPr lang="en-US" sz="3100" b="0" strike="noStrike" spc="-1">
              <a:latin typeface="Arial"/>
            </a:endParaRPr>
          </a:p>
          <a:p>
            <a:pPr marL="228600" indent="-227330">
              <a:lnSpc>
                <a:spcPct val="90000"/>
              </a:lnSpc>
              <a:spcBef>
                <a:spcPts val="1001"/>
              </a:spcBef>
              <a:buClr>
                <a:srgbClr val="000000"/>
              </a:buClr>
              <a:buFont typeface="Arial"/>
              <a:buChar char="•"/>
            </a:pPr>
            <a:r>
              <a:rPr lang="en-US" sz="3100" b="0" strike="noStrike" spc="-1" dirty="0">
                <a:solidFill>
                  <a:srgbClr val="000000"/>
                </a:solidFill>
                <a:latin typeface="Calibri"/>
                <a:ea typeface="DejaVu Sans"/>
              </a:rPr>
              <a:t>Respecting everybody, including ourselves </a:t>
            </a:r>
            <a:endParaRPr lang="en-US" sz="3100" b="0" strike="noStrike" spc="-1" dirty="0">
              <a:latin typeface="Arial"/>
            </a:endParaRPr>
          </a:p>
          <a:p>
            <a:pPr marL="228600" indent="-227330">
              <a:lnSpc>
                <a:spcPct val="90000"/>
              </a:lnSpc>
              <a:spcBef>
                <a:spcPts val="1001"/>
              </a:spcBef>
              <a:buClr>
                <a:srgbClr val="000000"/>
              </a:buClr>
              <a:buFont typeface="Arial"/>
              <a:buChar char="•"/>
            </a:pPr>
            <a:r>
              <a:rPr lang="en-US" sz="3100" b="0" strike="noStrike" spc="-1" dirty="0">
                <a:solidFill>
                  <a:srgbClr val="000000"/>
                </a:solidFill>
                <a:latin typeface="Calibri"/>
                <a:ea typeface="DejaVu Sans"/>
              </a:rPr>
              <a:t>Caring for our school and everything in it including other peoples’ property and school equipment </a:t>
            </a:r>
            <a:endParaRPr lang="en-US" sz="3100" b="0" strike="noStrike" spc="-1" dirty="0">
              <a:latin typeface="Arial"/>
            </a:endParaRPr>
          </a:p>
          <a:p>
            <a:pPr marL="228600" indent="-227330">
              <a:lnSpc>
                <a:spcPct val="90000"/>
              </a:lnSpc>
              <a:spcBef>
                <a:spcPts val="1001"/>
              </a:spcBef>
              <a:buClr>
                <a:srgbClr val="000000"/>
              </a:buClr>
              <a:buFont typeface="Arial"/>
              <a:buChar char="•"/>
            </a:pPr>
            <a:r>
              <a:rPr lang="en-US" sz="3100" b="0" strike="noStrike" spc="-1" dirty="0">
                <a:solidFill>
                  <a:srgbClr val="000000"/>
                </a:solidFill>
                <a:latin typeface="Calibri"/>
                <a:ea typeface="DejaVu Sans"/>
              </a:rPr>
              <a:t>Being good learners and </a:t>
            </a:r>
            <a:r>
              <a:rPr lang="en-US" sz="3100" spc="-1" dirty="0">
                <a:solidFill>
                  <a:srgbClr val="000000"/>
                </a:solidFill>
                <a:latin typeface="Calibri"/>
                <a:ea typeface="DejaVu Sans"/>
              </a:rPr>
              <a:t>allowing</a:t>
            </a:r>
            <a:r>
              <a:rPr lang="en-US" sz="3100" b="0" strike="noStrike" spc="-1" dirty="0">
                <a:solidFill>
                  <a:srgbClr val="000000"/>
                </a:solidFill>
                <a:latin typeface="Calibri"/>
                <a:ea typeface="DejaVu Sans"/>
              </a:rPr>
              <a:t> everyone to learn together </a:t>
            </a:r>
            <a:endParaRPr lang="en-US" sz="3100" b="0" strike="noStrike" spc="-1">
              <a:latin typeface="Arial"/>
            </a:endParaRPr>
          </a:p>
          <a:p>
            <a:pPr marL="228600" indent="-227330">
              <a:lnSpc>
                <a:spcPct val="90000"/>
              </a:lnSpc>
              <a:spcBef>
                <a:spcPts val="1001"/>
              </a:spcBef>
              <a:buClr>
                <a:srgbClr val="000000"/>
              </a:buClr>
              <a:buFont typeface="Arial"/>
              <a:buChar char="•"/>
            </a:pPr>
            <a:r>
              <a:rPr lang="en-US" sz="3100" b="0" strike="noStrike" spc="-1" dirty="0">
                <a:solidFill>
                  <a:srgbClr val="000000"/>
                </a:solidFill>
                <a:latin typeface="Calibri"/>
                <a:ea typeface="DejaVu Sans"/>
              </a:rPr>
              <a:t>Listening to whoever is talking and being well-mannered </a:t>
            </a:r>
            <a:endParaRPr lang="en-US" sz="3100" b="0" strike="noStrike" spc="-1" dirty="0">
              <a:latin typeface="Arial"/>
            </a:endParaRPr>
          </a:p>
          <a:p>
            <a:pPr marL="228600" indent="-227330">
              <a:lnSpc>
                <a:spcPct val="90000"/>
              </a:lnSpc>
              <a:spcBef>
                <a:spcPts val="1001"/>
              </a:spcBef>
              <a:buClr>
                <a:srgbClr val="000000"/>
              </a:buClr>
              <a:buFont typeface="Arial"/>
              <a:buChar char="•"/>
            </a:pPr>
            <a:r>
              <a:rPr lang="en-US" sz="3100" b="0" strike="noStrike" spc="-1" dirty="0">
                <a:solidFill>
                  <a:srgbClr val="000000"/>
                </a:solidFill>
                <a:latin typeface="Calibri"/>
                <a:ea typeface="DejaVu Sans"/>
              </a:rPr>
              <a:t>Wearing the correct uniform at all times </a:t>
            </a:r>
            <a:endParaRPr lang="en-US" sz="3100" b="0" strike="noStrike" spc="-1">
              <a:latin typeface="Arial"/>
            </a:endParaRPr>
          </a:p>
          <a:p>
            <a:pPr marL="228600" indent="-227330">
              <a:lnSpc>
                <a:spcPct val="90000"/>
              </a:lnSpc>
              <a:spcBef>
                <a:spcPts val="1001"/>
              </a:spcBef>
              <a:buClr>
                <a:srgbClr val="000000"/>
              </a:buClr>
              <a:buFont typeface="Arial"/>
              <a:buChar char="•"/>
            </a:pPr>
            <a:r>
              <a:rPr lang="en-US" sz="3100" b="0" strike="noStrike" spc="-1" dirty="0">
                <a:solidFill>
                  <a:srgbClr val="000000"/>
                </a:solidFill>
                <a:latin typeface="Calibri"/>
                <a:ea typeface="DejaVu Sans"/>
              </a:rPr>
              <a:t>Walking through the school </a:t>
            </a:r>
            <a:r>
              <a:rPr lang="en-US" sz="3100" spc="-1" dirty="0">
                <a:solidFill>
                  <a:srgbClr val="000000"/>
                </a:solidFill>
                <a:latin typeface="Calibri"/>
                <a:ea typeface="DejaVu Sans"/>
              </a:rPr>
              <a:t>silently between classrooms and hall spaces</a:t>
            </a:r>
            <a:endParaRPr lang="en-US" sz="2800" b="0" strike="noStrike" spc="-1" dirty="0">
              <a:latin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64"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65" name="Picture 4"/>
          <p:cNvPicPr/>
          <p:nvPr/>
        </p:nvPicPr>
        <p:blipFill>
          <a:blip r:embed="rId2"/>
          <a:stretch/>
        </p:blipFill>
        <p:spPr>
          <a:xfrm>
            <a:off x="10882800" y="5554080"/>
            <a:ext cx="855000" cy="917640"/>
          </a:xfrm>
          <a:prstGeom prst="rect">
            <a:avLst/>
          </a:prstGeom>
          <a:ln>
            <a:noFill/>
          </a:ln>
        </p:spPr>
      </p:pic>
      <p:pic>
        <p:nvPicPr>
          <p:cNvPr id="66" name="Picture 5"/>
          <p:cNvPicPr/>
          <p:nvPr/>
        </p:nvPicPr>
        <p:blipFill>
          <a:blip r:embed="rId3"/>
          <a:stretch/>
        </p:blipFill>
        <p:spPr>
          <a:xfrm>
            <a:off x="426600" y="5554080"/>
            <a:ext cx="619560" cy="847800"/>
          </a:xfrm>
          <a:prstGeom prst="rect">
            <a:avLst/>
          </a:prstGeom>
          <a:ln>
            <a:noFill/>
          </a:ln>
        </p:spPr>
      </p:pic>
      <p:sp>
        <p:nvSpPr>
          <p:cNvPr id="67"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68" name="CustomShape 3"/>
          <p:cNvSpPr/>
          <p:nvPr/>
        </p:nvSpPr>
        <p:spPr>
          <a:xfrm>
            <a:off x="2422080" y="618840"/>
            <a:ext cx="7459560" cy="7866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gn="ctr">
              <a:lnSpc>
                <a:spcPct val="90000"/>
              </a:lnSpc>
              <a:spcBef>
                <a:spcPts val="1001"/>
              </a:spcBef>
            </a:pPr>
            <a:r>
              <a:rPr lang="en-US" sz="4400" b="0" strike="noStrike" spc="-1" dirty="0">
                <a:solidFill>
                  <a:srgbClr val="000000"/>
                </a:solidFill>
                <a:latin typeface="Trebuchet MS"/>
                <a:ea typeface="DejaVu Sans"/>
              </a:rPr>
              <a:t>Year 6 – </a:t>
            </a:r>
            <a:r>
              <a:rPr lang="en-US" sz="4400" b="0" strike="noStrike" spc="-1" dirty="0" err="1">
                <a:solidFill>
                  <a:srgbClr val="000000"/>
                </a:solidFill>
                <a:latin typeface="Trebuchet MS"/>
                <a:ea typeface="DejaVu Sans"/>
              </a:rPr>
              <a:t>Behaviour</a:t>
            </a:r>
            <a:r>
              <a:rPr lang="en-US" sz="4400" spc="-1" dirty="0">
                <a:solidFill>
                  <a:srgbClr val="000000"/>
                </a:solidFill>
                <a:latin typeface="Trebuchet MS"/>
                <a:ea typeface="DejaVu Sans"/>
              </a:rPr>
              <a:t> </a:t>
            </a:r>
            <a:r>
              <a:rPr lang="en-US" sz="4400" b="0" strike="noStrike" spc="-1" dirty="0">
                <a:solidFill>
                  <a:srgbClr val="000000"/>
                </a:solidFill>
                <a:latin typeface="Trebuchet MS"/>
                <a:ea typeface="DejaVu Sans"/>
              </a:rPr>
              <a:t>Rewards</a:t>
            </a:r>
            <a:endParaRPr lang="en-US" sz="4400" b="0" strike="noStrike" spc="-1" dirty="0">
              <a:latin typeface="Arial"/>
            </a:endParaRPr>
          </a:p>
        </p:txBody>
      </p:sp>
      <p:sp>
        <p:nvSpPr>
          <p:cNvPr id="69" name="CustomShape 4"/>
          <p:cNvSpPr/>
          <p:nvPr/>
        </p:nvSpPr>
        <p:spPr>
          <a:xfrm>
            <a:off x="893422" y="1493769"/>
            <a:ext cx="10440000" cy="4266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nSpc>
                <a:spcPct val="90000"/>
              </a:lnSpc>
              <a:spcBef>
                <a:spcPts val="1001"/>
              </a:spcBef>
            </a:pPr>
            <a:r>
              <a:rPr lang="en-US" sz="2700" b="0" strike="noStrike" spc="-1" dirty="0">
                <a:solidFill>
                  <a:srgbClr val="000000"/>
                </a:solidFill>
                <a:latin typeface="Calibri"/>
                <a:ea typeface="DejaVu Sans"/>
              </a:rPr>
              <a:t>So </a:t>
            </a:r>
            <a:r>
              <a:rPr lang="en-US" sz="2700" spc="-1" dirty="0">
                <a:solidFill>
                  <a:srgbClr val="000000"/>
                </a:solidFill>
                <a:latin typeface="Calibri"/>
                <a:ea typeface="DejaVu Sans"/>
              </a:rPr>
              <a:t>that </a:t>
            </a:r>
            <a:r>
              <a:rPr lang="en-US" sz="2700" b="0" strike="noStrike" spc="-1" dirty="0">
                <a:solidFill>
                  <a:srgbClr val="000000"/>
                </a:solidFill>
                <a:latin typeface="Calibri"/>
                <a:ea typeface="DejaVu Sans"/>
              </a:rPr>
              <a:t>pupils can feel good about themselves and the school, we give a range of rewards for good </a:t>
            </a:r>
            <a:r>
              <a:rPr lang="en-US" sz="2700" b="0" strike="noStrike" spc="-1" dirty="0" err="1">
                <a:solidFill>
                  <a:srgbClr val="000000"/>
                </a:solidFill>
                <a:latin typeface="Calibri"/>
                <a:ea typeface="DejaVu Sans"/>
              </a:rPr>
              <a:t>behaviour</a:t>
            </a:r>
            <a:r>
              <a:rPr lang="en-US" sz="2700" b="0" strike="noStrike" spc="-1" dirty="0">
                <a:solidFill>
                  <a:srgbClr val="000000"/>
                </a:solidFill>
                <a:latin typeface="Calibri"/>
                <a:ea typeface="DejaVu Sans"/>
              </a:rPr>
              <a:t>, example of which are listed below: </a:t>
            </a:r>
            <a:endParaRPr lang="en-US" sz="2700" b="0" strike="noStrike" spc="-1" dirty="0">
              <a:latin typeface="Arial"/>
            </a:endParaRPr>
          </a:p>
          <a:p>
            <a:pPr marL="228600" indent="-227330">
              <a:lnSpc>
                <a:spcPct val="90000"/>
              </a:lnSpc>
              <a:spcBef>
                <a:spcPts val="1001"/>
              </a:spcBef>
              <a:buClr>
                <a:srgbClr val="000000"/>
              </a:buClr>
              <a:buFont typeface="Arial"/>
              <a:buChar char="•"/>
            </a:pPr>
            <a:r>
              <a:rPr lang="en-US" sz="2700" b="0" strike="noStrike" spc="-1" dirty="0">
                <a:solidFill>
                  <a:srgbClr val="000000"/>
                </a:solidFill>
                <a:latin typeface="Calibri"/>
                <a:ea typeface="DejaVu Sans"/>
              </a:rPr>
              <a:t>Verbal rewards </a:t>
            </a:r>
            <a:endParaRPr lang="en-US" sz="2700" b="0" strike="noStrike" spc="-1" dirty="0">
              <a:latin typeface="Arial"/>
            </a:endParaRPr>
          </a:p>
          <a:p>
            <a:pPr marL="228600" indent="-227330">
              <a:lnSpc>
                <a:spcPct val="90000"/>
              </a:lnSpc>
              <a:spcBef>
                <a:spcPts val="1001"/>
              </a:spcBef>
              <a:buClr>
                <a:srgbClr val="000000"/>
              </a:buClr>
              <a:buFont typeface="Arial"/>
              <a:buChar char="•"/>
            </a:pPr>
            <a:r>
              <a:rPr lang="en-US" sz="2700" b="0" strike="noStrike" spc="-1" dirty="0">
                <a:solidFill>
                  <a:srgbClr val="000000"/>
                </a:solidFill>
                <a:latin typeface="Calibri"/>
                <a:ea typeface="DejaVu Sans"/>
              </a:rPr>
              <a:t>Positive messages/notes home</a:t>
            </a:r>
            <a:endParaRPr lang="en-US" sz="2700" b="0" strike="noStrike" spc="-1" dirty="0">
              <a:latin typeface="Arial"/>
            </a:endParaRPr>
          </a:p>
          <a:p>
            <a:pPr marL="228600" indent="-227330">
              <a:lnSpc>
                <a:spcPct val="90000"/>
              </a:lnSpc>
              <a:spcBef>
                <a:spcPts val="1001"/>
              </a:spcBef>
              <a:buClr>
                <a:srgbClr val="000000"/>
              </a:buClr>
              <a:buFont typeface="Arial"/>
              <a:buChar char="•"/>
            </a:pPr>
            <a:r>
              <a:rPr lang="en-US" sz="2700" spc="-1" dirty="0">
                <a:solidFill>
                  <a:srgbClr val="000000"/>
                </a:solidFill>
                <a:latin typeface="Calibri"/>
                <a:ea typeface="DejaVu Sans"/>
              </a:rPr>
              <a:t>Class</a:t>
            </a:r>
            <a:r>
              <a:rPr lang="en-US" sz="2700" b="0" strike="noStrike" spc="-1" dirty="0">
                <a:solidFill>
                  <a:srgbClr val="000000"/>
                </a:solidFill>
                <a:latin typeface="Calibri"/>
                <a:ea typeface="DejaVu Sans"/>
              </a:rPr>
              <a:t> certificates </a:t>
            </a:r>
            <a:endParaRPr lang="en-US" sz="2700" b="0" strike="noStrike" spc="-1" dirty="0">
              <a:latin typeface="Arial"/>
            </a:endParaRPr>
          </a:p>
          <a:p>
            <a:pPr marL="228600" indent="-227330">
              <a:lnSpc>
                <a:spcPct val="90000"/>
              </a:lnSpc>
              <a:spcBef>
                <a:spcPts val="1001"/>
              </a:spcBef>
              <a:buClr>
                <a:srgbClr val="000000"/>
              </a:buClr>
              <a:buFont typeface="Arial"/>
              <a:buChar char="•"/>
            </a:pPr>
            <a:r>
              <a:rPr lang="en-US" sz="2700" b="0" strike="noStrike" spc="-1" dirty="0">
                <a:solidFill>
                  <a:srgbClr val="000000"/>
                </a:solidFill>
                <a:latin typeface="Calibri"/>
                <a:ea typeface="DejaVu Sans"/>
              </a:rPr>
              <a:t>Silver stickers towards a gold star badge </a:t>
            </a:r>
            <a:endParaRPr lang="en-US" sz="2700" b="0" strike="noStrike" spc="-1" dirty="0">
              <a:latin typeface="Arial"/>
            </a:endParaRPr>
          </a:p>
          <a:p>
            <a:pPr marL="228600" indent="-227330">
              <a:lnSpc>
                <a:spcPct val="90000"/>
              </a:lnSpc>
              <a:spcBef>
                <a:spcPts val="1001"/>
              </a:spcBef>
              <a:buClr>
                <a:srgbClr val="000000"/>
              </a:buClr>
              <a:buFont typeface="Arial"/>
              <a:buChar char="•"/>
            </a:pPr>
            <a:r>
              <a:rPr lang="en-US" sz="2700" spc="-1" dirty="0">
                <a:solidFill>
                  <a:srgbClr val="000000"/>
                </a:solidFill>
                <a:latin typeface="Calibri"/>
                <a:ea typeface="DejaVu Sans"/>
              </a:rPr>
              <a:t>Green tokens towards class reward time</a:t>
            </a:r>
          </a:p>
          <a:p>
            <a:pPr marL="228600" indent="-227330">
              <a:lnSpc>
                <a:spcPct val="90000"/>
              </a:lnSpc>
              <a:spcBef>
                <a:spcPts val="1001"/>
              </a:spcBef>
              <a:buClr>
                <a:srgbClr val="000000"/>
              </a:buClr>
              <a:buFont typeface="Arial,Sans-Serif"/>
              <a:buChar char="•"/>
            </a:pPr>
            <a:r>
              <a:rPr lang="en-US" sz="2700" spc="-1" dirty="0">
                <a:solidFill>
                  <a:srgbClr val="000000"/>
                </a:solidFill>
                <a:latin typeface="Calibri"/>
                <a:ea typeface="Calibri"/>
                <a:cs typeface="Calibri"/>
              </a:rPr>
              <a:t>Weekly Good to be Green time </a:t>
            </a:r>
          </a:p>
          <a:p>
            <a:pPr>
              <a:lnSpc>
                <a:spcPct val="90000"/>
              </a:lnSpc>
              <a:spcBef>
                <a:spcPts val="1001"/>
              </a:spcBef>
            </a:pPr>
            <a:r>
              <a:rPr lang="en-US" sz="2700" b="0" strike="noStrike" spc="-1" dirty="0">
                <a:solidFill>
                  <a:srgbClr val="000000"/>
                </a:solidFill>
                <a:latin typeface="Calibri"/>
                <a:ea typeface="DejaVu Sans"/>
              </a:rPr>
              <a:t> </a:t>
            </a:r>
            <a:endParaRPr lang="en-US" sz="2700" b="0" strike="noStrike" spc="-1" dirty="0">
              <a:latin typeface="Arial"/>
            </a:endParaRPr>
          </a:p>
        </p:txBody>
      </p:sp>
    </p:spTree>
    <p:extLst>
      <p:ext uri="{BB962C8B-B14F-4D97-AF65-F5344CB8AC3E}">
        <p14:creationId xmlns:p14="http://schemas.microsoft.com/office/powerpoint/2010/main" val="3352098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70"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71" name="Picture 4"/>
          <p:cNvPicPr/>
          <p:nvPr/>
        </p:nvPicPr>
        <p:blipFill>
          <a:blip r:embed="rId2"/>
          <a:stretch/>
        </p:blipFill>
        <p:spPr>
          <a:xfrm>
            <a:off x="10882800" y="5554080"/>
            <a:ext cx="855000" cy="917640"/>
          </a:xfrm>
          <a:prstGeom prst="rect">
            <a:avLst/>
          </a:prstGeom>
          <a:ln>
            <a:noFill/>
          </a:ln>
        </p:spPr>
      </p:pic>
      <p:pic>
        <p:nvPicPr>
          <p:cNvPr id="72" name="Picture 5"/>
          <p:cNvPicPr/>
          <p:nvPr/>
        </p:nvPicPr>
        <p:blipFill>
          <a:blip r:embed="rId3"/>
          <a:stretch/>
        </p:blipFill>
        <p:spPr>
          <a:xfrm>
            <a:off x="426600" y="5554080"/>
            <a:ext cx="619560" cy="847800"/>
          </a:xfrm>
          <a:prstGeom prst="rect">
            <a:avLst/>
          </a:prstGeom>
          <a:ln>
            <a:noFill/>
          </a:ln>
        </p:spPr>
      </p:pic>
      <p:sp>
        <p:nvSpPr>
          <p:cNvPr id="73"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74" name="CustomShape 3"/>
          <p:cNvSpPr/>
          <p:nvPr/>
        </p:nvSpPr>
        <p:spPr>
          <a:xfrm>
            <a:off x="2422080" y="618840"/>
            <a:ext cx="7459560" cy="7866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gn="ctr">
              <a:lnSpc>
                <a:spcPct val="90000"/>
              </a:lnSpc>
              <a:spcBef>
                <a:spcPts val="1001"/>
              </a:spcBef>
            </a:pPr>
            <a:r>
              <a:rPr lang="en-US" sz="4400" b="0" strike="noStrike" spc="-1" dirty="0">
                <a:solidFill>
                  <a:srgbClr val="000000"/>
                </a:solidFill>
                <a:latin typeface="Trebuchet MS"/>
                <a:ea typeface="DejaVu Sans"/>
              </a:rPr>
              <a:t>Year 6 – </a:t>
            </a:r>
            <a:r>
              <a:rPr lang="en-US" sz="4400" b="0" strike="noStrike" spc="-1" dirty="0" err="1">
                <a:solidFill>
                  <a:srgbClr val="000000"/>
                </a:solidFill>
                <a:latin typeface="Trebuchet MS"/>
                <a:ea typeface="DejaVu Sans"/>
              </a:rPr>
              <a:t>Behaviour</a:t>
            </a:r>
            <a:r>
              <a:rPr lang="en-US" sz="4400" b="0" strike="noStrike" spc="-1" dirty="0">
                <a:solidFill>
                  <a:srgbClr val="000000"/>
                </a:solidFill>
                <a:latin typeface="Trebuchet MS"/>
                <a:ea typeface="DejaVu Sans"/>
              </a:rPr>
              <a:t> Rewards</a:t>
            </a:r>
            <a:endParaRPr lang="en-US" sz="4400" b="0" strike="noStrike" spc="-1" dirty="0">
              <a:latin typeface="Arial"/>
            </a:endParaRPr>
          </a:p>
        </p:txBody>
      </p:sp>
      <p:sp>
        <p:nvSpPr>
          <p:cNvPr id="75" name="CustomShape 4"/>
          <p:cNvSpPr/>
          <p:nvPr/>
        </p:nvSpPr>
        <p:spPr>
          <a:xfrm>
            <a:off x="1101240" y="1365120"/>
            <a:ext cx="10440000" cy="4266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nSpc>
                <a:spcPct val="90000"/>
              </a:lnSpc>
              <a:spcBef>
                <a:spcPts val="1001"/>
              </a:spcBef>
            </a:pPr>
            <a:r>
              <a:rPr lang="en-US" sz="2600" spc="-1" dirty="0">
                <a:solidFill>
                  <a:srgbClr val="000000"/>
                </a:solidFill>
                <a:latin typeface="Calibri"/>
                <a:ea typeface="DejaVu Sans"/>
              </a:rPr>
              <a:t>Friday's</a:t>
            </a:r>
            <a:r>
              <a:rPr lang="en-US" sz="2600" b="0" strike="noStrike" spc="-1" dirty="0">
                <a:solidFill>
                  <a:srgbClr val="000000"/>
                </a:solidFill>
                <a:latin typeface="Calibri"/>
                <a:ea typeface="DejaVu Sans"/>
              </a:rPr>
              <a:t> celebration assembly is designed to provide opportunities for all staff to acknowledge the following: </a:t>
            </a:r>
            <a:endParaRPr lang="en-US" sz="2600" b="0" strike="noStrike" spc="-1" dirty="0">
              <a:latin typeface="Arial"/>
            </a:endParaRPr>
          </a:p>
          <a:p>
            <a:pPr>
              <a:lnSpc>
                <a:spcPct val="90000"/>
              </a:lnSpc>
              <a:spcBef>
                <a:spcPts val="1001"/>
              </a:spcBef>
            </a:pPr>
            <a:r>
              <a:rPr lang="en-US" sz="2600" b="0" strike="noStrike" spc="-1" dirty="0">
                <a:solidFill>
                  <a:srgbClr val="000000"/>
                </a:solidFill>
                <a:latin typeface="Calibri"/>
                <a:ea typeface="DejaVu Sans"/>
              </a:rPr>
              <a:t>• Excellent achievements in a child’s learning </a:t>
            </a:r>
            <a:endParaRPr lang="en-US" sz="2600" b="0" strike="noStrike" spc="-1" dirty="0">
              <a:latin typeface="Arial"/>
            </a:endParaRPr>
          </a:p>
          <a:p>
            <a:pPr>
              <a:lnSpc>
                <a:spcPct val="90000"/>
              </a:lnSpc>
              <a:spcBef>
                <a:spcPts val="1001"/>
              </a:spcBef>
            </a:pPr>
            <a:r>
              <a:rPr lang="en-US" sz="2600" b="0" strike="noStrike" spc="-1" dirty="0">
                <a:solidFill>
                  <a:srgbClr val="000000"/>
                </a:solidFill>
                <a:latin typeface="Calibri"/>
                <a:ea typeface="DejaVu Sans"/>
              </a:rPr>
              <a:t>• Outstanding or sustained improved </a:t>
            </a:r>
            <a:r>
              <a:rPr lang="en-US" sz="2600" b="0" strike="noStrike" spc="-1" dirty="0" err="1">
                <a:solidFill>
                  <a:srgbClr val="000000"/>
                </a:solidFill>
                <a:latin typeface="Calibri"/>
                <a:ea typeface="DejaVu Sans"/>
              </a:rPr>
              <a:t>behaviours</a:t>
            </a:r>
            <a:r>
              <a:rPr lang="en-US" sz="2600" spc="-1" dirty="0">
                <a:solidFill>
                  <a:srgbClr val="000000"/>
                </a:solidFill>
                <a:latin typeface="Calibri"/>
                <a:ea typeface="DejaVu Sans"/>
              </a:rPr>
              <a:t> or attendance</a:t>
            </a:r>
            <a:endParaRPr lang="en-US" sz="2600" b="0" strike="noStrike" spc="-1" dirty="0">
              <a:latin typeface="Arial"/>
            </a:endParaRPr>
          </a:p>
          <a:p>
            <a:pPr>
              <a:lnSpc>
                <a:spcPct val="90000"/>
              </a:lnSpc>
              <a:spcBef>
                <a:spcPts val="1001"/>
              </a:spcBef>
            </a:pPr>
            <a:r>
              <a:rPr lang="en-US" sz="2600" b="0" strike="noStrike" spc="-1" dirty="0">
                <a:solidFill>
                  <a:srgbClr val="000000"/>
                </a:solidFill>
                <a:latin typeface="Calibri"/>
                <a:ea typeface="DejaVu Sans"/>
              </a:rPr>
              <a:t>• Contributions to the life of the class or the school community</a:t>
            </a:r>
            <a:endParaRPr lang="en-US" sz="2600" b="0" strike="noStrike" spc="-1" dirty="0">
              <a:latin typeface="Arial"/>
            </a:endParaRPr>
          </a:p>
          <a:p>
            <a:pPr>
              <a:lnSpc>
                <a:spcPct val="90000"/>
              </a:lnSpc>
              <a:spcBef>
                <a:spcPts val="1001"/>
              </a:spcBef>
            </a:pPr>
            <a:r>
              <a:rPr lang="en-US" sz="2600" b="0" strike="noStrike" spc="-1" dirty="0">
                <a:solidFill>
                  <a:srgbClr val="000000"/>
                </a:solidFill>
                <a:latin typeface="Calibri"/>
                <a:ea typeface="DejaVu Sans"/>
              </a:rPr>
              <a:t>• Success in extracurricular activities and activities which take place outside school </a:t>
            </a:r>
            <a:endParaRPr lang="en-US" sz="2600" b="0" strike="noStrike" spc="-1" dirty="0">
              <a:latin typeface="Arial"/>
            </a:endParaRPr>
          </a:p>
          <a:p>
            <a:pPr>
              <a:lnSpc>
                <a:spcPct val="90000"/>
              </a:lnSpc>
              <a:spcBef>
                <a:spcPts val="1001"/>
              </a:spcBef>
            </a:pPr>
            <a:r>
              <a:rPr lang="en-US" sz="2600" spc="-1" dirty="0">
                <a:solidFill>
                  <a:srgbClr val="000000"/>
                </a:solidFill>
                <a:latin typeface="Calibri"/>
                <a:ea typeface="DejaVu Sans"/>
              </a:rPr>
              <a:t>We</a:t>
            </a:r>
            <a:r>
              <a:rPr lang="en-US" sz="2600" b="0" strike="noStrike" spc="-1" dirty="0">
                <a:solidFill>
                  <a:srgbClr val="000000"/>
                </a:solidFill>
                <a:latin typeface="Calibri"/>
                <a:ea typeface="DejaVu Sans"/>
              </a:rPr>
              <a:t> believe in sharing pupil’s success with parents and weekly newsletters celebrate these pupil’s achievements.  Over the</a:t>
            </a:r>
            <a:r>
              <a:rPr lang="en-US" sz="2600" spc="-1" dirty="0">
                <a:solidFill>
                  <a:srgbClr val="000000"/>
                </a:solidFill>
                <a:latin typeface="Calibri"/>
                <a:ea typeface="DejaVu Sans"/>
              </a:rPr>
              <a:t> </a:t>
            </a:r>
            <a:r>
              <a:rPr lang="en-US" sz="2600" b="0" strike="noStrike" spc="-1" dirty="0">
                <a:solidFill>
                  <a:srgbClr val="000000"/>
                </a:solidFill>
                <a:latin typeface="Calibri"/>
                <a:ea typeface="DejaVu Sans"/>
              </a:rPr>
              <a:t>course of an academic year each pupil will strive to receive a reward in a</a:t>
            </a:r>
            <a:r>
              <a:rPr lang="en-US" sz="2600" spc="-1" dirty="0">
                <a:solidFill>
                  <a:srgbClr val="000000"/>
                </a:solidFill>
                <a:latin typeface="Calibri"/>
                <a:ea typeface="DejaVu Sans"/>
              </a:rPr>
              <a:t> </a:t>
            </a:r>
            <a:r>
              <a:rPr lang="en-US" sz="2600" b="0" strike="noStrike" spc="-1" dirty="0">
                <a:solidFill>
                  <a:srgbClr val="000000"/>
                </a:solidFill>
                <a:latin typeface="Calibri"/>
                <a:ea typeface="DejaVu Sans"/>
              </a:rPr>
              <a:t>celebration assembly.</a:t>
            </a:r>
            <a:endParaRPr lang="en-US" sz="2600" b="0" strike="noStrike" spc="-1">
              <a:latin typeface="Arial"/>
            </a:endParaRPr>
          </a:p>
        </p:txBody>
      </p:sp>
    </p:spTree>
    <p:extLst>
      <p:ext uri="{BB962C8B-B14F-4D97-AF65-F5344CB8AC3E}">
        <p14:creationId xmlns:p14="http://schemas.microsoft.com/office/powerpoint/2010/main" val="3818090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76"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77" name="Picture 4"/>
          <p:cNvPicPr/>
          <p:nvPr/>
        </p:nvPicPr>
        <p:blipFill>
          <a:blip r:embed="rId2"/>
          <a:stretch/>
        </p:blipFill>
        <p:spPr>
          <a:xfrm>
            <a:off x="10882800" y="5554080"/>
            <a:ext cx="855000" cy="917640"/>
          </a:xfrm>
          <a:prstGeom prst="rect">
            <a:avLst/>
          </a:prstGeom>
          <a:ln>
            <a:noFill/>
          </a:ln>
        </p:spPr>
      </p:pic>
      <p:pic>
        <p:nvPicPr>
          <p:cNvPr id="78" name="Picture 5"/>
          <p:cNvPicPr/>
          <p:nvPr/>
        </p:nvPicPr>
        <p:blipFill>
          <a:blip r:embed="rId3"/>
          <a:stretch/>
        </p:blipFill>
        <p:spPr>
          <a:xfrm>
            <a:off x="426600" y="5554080"/>
            <a:ext cx="619560" cy="847800"/>
          </a:xfrm>
          <a:prstGeom prst="rect">
            <a:avLst/>
          </a:prstGeom>
          <a:ln>
            <a:noFill/>
          </a:ln>
        </p:spPr>
      </p:pic>
      <p:sp>
        <p:nvSpPr>
          <p:cNvPr id="79"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80" name="CustomShape 3"/>
          <p:cNvSpPr/>
          <p:nvPr/>
        </p:nvSpPr>
        <p:spPr>
          <a:xfrm>
            <a:off x="2422080" y="618840"/>
            <a:ext cx="7459560" cy="7866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90000"/>
              </a:lnSpc>
              <a:spcBef>
                <a:spcPts val="1001"/>
              </a:spcBef>
            </a:pPr>
            <a:r>
              <a:rPr lang="en-US" sz="3200" b="0" strike="noStrike" spc="-1">
                <a:solidFill>
                  <a:srgbClr val="000000"/>
                </a:solidFill>
                <a:latin typeface="Trebuchet MS"/>
                <a:ea typeface="DejaVu Sans"/>
              </a:rPr>
              <a:t>Year 6 – Behaviour - Sanctions</a:t>
            </a:r>
            <a:endParaRPr lang="en-US" sz="3200" b="0" strike="noStrike" spc="-1">
              <a:latin typeface="Arial"/>
            </a:endParaRPr>
          </a:p>
        </p:txBody>
      </p:sp>
      <p:sp>
        <p:nvSpPr>
          <p:cNvPr id="81" name="CustomShape 4"/>
          <p:cNvSpPr/>
          <p:nvPr/>
        </p:nvSpPr>
        <p:spPr>
          <a:xfrm>
            <a:off x="1101240" y="1365120"/>
            <a:ext cx="10440000" cy="4266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fontScale="92500" lnSpcReduction="10000"/>
          </a:bodyPr>
          <a:lstStyle/>
          <a:p>
            <a:pPr algn="ctr">
              <a:lnSpc>
                <a:spcPct val="90000"/>
              </a:lnSpc>
              <a:spcBef>
                <a:spcPts val="1001"/>
              </a:spcBef>
            </a:pPr>
            <a:r>
              <a:rPr lang="en-US" sz="1600" b="0" strike="noStrike" spc="-1" dirty="0">
                <a:solidFill>
                  <a:srgbClr val="000000"/>
                </a:solidFill>
                <a:latin typeface="Calibri"/>
                <a:ea typeface="DejaVu Sans"/>
              </a:rPr>
              <a:t> </a:t>
            </a:r>
            <a:r>
              <a:rPr lang="en-US" sz="1600" b="0" strike="noStrike" spc="-1" dirty="0">
                <a:solidFill>
                  <a:srgbClr val="FF0000"/>
                </a:solidFill>
                <a:latin typeface="Calibri"/>
                <a:ea typeface="DejaVu Sans"/>
              </a:rPr>
              <a:t>Our values: Ambition, Courage, Determination, Enquiry, Equality, Integrity, Resilience, Respect</a:t>
            </a:r>
            <a:endParaRPr lang="en-US" sz="1600" b="0" strike="noStrike" spc="-1" dirty="0">
              <a:latin typeface="Arial"/>
            </a:endParaRPr>
          </a:p>
          <a:p>
            <a:pPr>
              <a:lnSpc>
                <a:spcPct val="90000"/>
              </a:lnSpc>
              <a:spcBef>
                <a:spcPts val="1001"/>
              </a:spcBef>
            </a:pPr>
            <a:r>
              <a:rPr lang="en-US" sz="1600" b="0" strike="noStrike" spc="-1" dirty="0">
                <a:solidFill>
                  <a:srgbClr val="000000"/>
                </a:solidFill>
                <a:latin typeface="Calibri"/>
                <a:ea typeface="DejaVu Sans"/>
              </a:rPr>
              <a:t>In cases when the Town Farm Standards are broken and restorative justice has not resolved the incident, a series of sanctions will be applied. It is the responsibility of the member of staff who is involved, witnesses or experiences the break in standards to issue the  </a:t>
            </a:r>
            <a:endParaRPr lang="en-US" sz="1600" b="0" strike="noStrike" spc="-1" dirty="0">
              <a:latin typeface="Arial"/>
            </a:endParaRPr>
          </a:p>
          <a:p>
            <a:pPr>
              <a:lnSpc>
                <a:spcPct val="90000"/>
              </a:lnSpc>
              <a:spcBef>
                <a:spcPts val="1001"/>
              </a:spcBef>
            </a:pPr>
            <a:r>
              <a:rPr lang="en-US" sz="1600" b="0" strike="noStrike" spc="-1" dirty="0">
                <a:solidFill>
                  <a:srgbClr val="000000"/>
                </a:solidFill>
                <a:latin typeface="Calibri"/>
                <a:ea typeface="DejaVu Sans"/>
              </a:rPr>
              <a:t>1. Look/check </a:t>
            </a:r>
            <a:r>
              <a:rPr lang="en-US" sz="1600" b="0" strike="noStrike" spc="-1" dirty="0" err="1">
                <a:solidFill>
                  <a:srgbClr val="000000"/>
                </a:solidFill>
                <a:latin typeface="Calibri"/>
                <a:ea typeface="DejaVu Sans"/>
              </a:rPr>
              <a:t>behaviour</a:t>
            </a:r>
            <a:r>
              <a:rPr lang="en-US" sz="1600" b="0" strike="noStrike" spc="-1" dirty="0">
                <a:solidFill>
                  <a:srgbClr val="000000"/>
                </a:solidFill>
                <a:latin typeface="Calibri"/>
                <a:ea typeface="DejaVu Sans"/>
              </a:rPr>
              <a:t>  </a:t>
            </a:r>
            <a:endParaRPr lang="en-US" sz="1600" b="0" strike="noStrike" spc="-1" dirty="0">
              <a:latin typeface="Arial"/>
            </a:endParaRPr>
          </a:p>
          <a:p>
            <a:pPr>
              <a:lnSpc>
                <a:spcPct val="90000"/>
              </a:lnSpc>
              <a:spcBef>
                <a:spcPts val="1001"/>
              </a:spcBef>
            </a:pPr>
            <a:r>
              <a:rPr lang="en-US" sz="1600" b="0" strike="noStrike" spc="-1" dirty="0">
                <a:solidFill>
                  <a:srgbClr val="000000"/>
                </a:solidFill>
                <a:latin typeface="Calibri"/>
                <a:ea typeface="DejaVu Sans"/>
              </a:rPr>
              <a:t>2. </a:t>
            </a:r>
            <a:r>
              <a:rPr lang="en-US" sz="1600" spc="-1" dirty="0">
                <a:solidFill>
                  <a:srgbClr val="000000"/>
                </a:solidFill>
                <a:latin typeface="Calibri"/>
                <a:ea typeface="DejaVu Sans"/>
              </a:rPr>
              <a:t>First warning</a:t>
            </a:r>
            <a:endParaRPr lang="en-US" sz="1600" b="0" strike="noStrike" spc="-1" dirty="0">
              <a:latin typeface="Arial"/>
            </a:endParaRPr>
          </a:p>
          <a:p>
            <a:pPr>
              <a:lnSpc>
                <a:spcPct val="90000"/>
              </a:lnSpc>
              <a:spcBef>
                <a:spcPts val="1001"/>
              </a:spcBef>
            </a:pPr>
            <a:r>
              <a:rPr lang="en-US" sz="1600" b="0" strike="noStrike" spc="-1" dirty="0">
                <a:solidFill>
                  <a:srgbClr val="000000"/>
                </a:solidFill>
                <a:latin typeface="Calibri"/>
                <a:ea typeface="DejaVu Sans"/>
              </a:rPr>
              <a:t>3. </a:t>
            </a:r>
            <a:r>
              <a:rPr lang="en-US" sz="1600" spc="-1" dirty="0">
                <a:solidFill>
                  <a:srgbClr val="000000"/>
                </a:solidFill>
                <a:latin typeface="Calibri"/>
                <a:ea typeface="DejaVu Sans"/>
              </a:rPr>
              <a:t>Second warning - </a:t>
            </a:r>
            <a:r>
              <a:rPr lang="en-US" sz="1600" b="0" strike="noStrike" spc="-1" dirty="0">
                <a:solidFill>
                  <a:srgbClr val="000000"/>
                </a:solidFill>
                <a:latin typeface="Calibri"/>
                <a:ea typeface="DejaVu Sans"/>
              </a:rPr>
              <a:t>card warning (recorded by moving a pupil to yellow on the Good to be Green chart followed by 5 minute restorative justice session at the next natural break with the member of staff issuing the sanction, explaining the </a:t>
            </a:r>
            <a:r>
              <a:rPr lang="en-US" sz="1600" b="0" strike="noStrike" spc="-1" dirty="0" err="1">
                <a:solidFill>
                  <a:srgbClr val="000000"/>
                </a:solidFill>
                <a:latin typeface="Calibri"/>
                <a:ea typeface="DejaVu Sans"/>
              </a:rPr>
              <a:t>behaviour</a:t>
            </a:r>
            <a:r>
              <a:rPr lang="en-US" sz="1600" b="0" strike="noStrike" spc="-1" dirty="0">
                <a:solidFill>
                  <a:srgbClr val="000000"/>
                </a:solidFill>
                <a:latin typeface="Calibri"/>
                <a:ea typeface="DejaVu Sans"/>
              </a:rPr>
              <a:t> seen and why it doesn’t meet the Town Farm Standard). </a:t>
            </a:r>
            <a:endParaRPr lang="en-US" sz="1600" b="0" strike="noStrike" spc="-1" dirty="0">
              <a:latin typeface="Arial"/>
            </a:endParaRPr>
          </a:p>
          <a:p>
            <a:pPr>
              <a:lnSpc>
                <a:spcPct val="90000"/>
              </a:lnSpc>
              <a:spcBef>
                <a:spcPts val="1001"/>
              </a:spcBef>
            </a:pPr>
            <a:r>
              <a:rPr lang="en-US" sz="1600" b="0" strike="noStrike" spc="-1" dirty="0">
                <a:solidFill>
                  <a:srgbClr val="000000"/>
                </a:solidFill>
                <a:latin typeface="Calibri"/>
                <a:ea typeface="DejaVu Sans"/>
              </a:rPr>
              <a:t>4. Red card (recorded by a red card on the Good to be Green chart and further recorded on Arbor.  The person giving the red card will discuss the </a:t>
            </a:r>
            <a:r>
              <a:rPr lang="en-US" sz="1600" b="0" strike="noStrike" spc="-1" dirty="0" err="1">
                <a:solidFill>
                  <a:srgbClr val="000000"/>
                </a:solidFill>
                <a:latin typeface="Calibri"/>
                <a:ea typeface="DejaVu Sans"/>
              </a:rPr>
              <a:t>behaviour</a:t>
            </a:r>
            <a:r>
              <a:rPr lang="en-US" sz="1600" b="0" strike="noStrike" spc="-1" dirty="0">
                <a:solidFill>
                  <a:srgbClr val="000000"/>
                </a:solidFill>
                <a:latin typeface="Calibri"/>
                <a:ea typeface="DejaVu Sans"/>
              </a:rPr>
              <a:t> seen with the pupil, which has led to the red card and then inform the class teacher. This is followed by a playtime detention with the Learning Mentor Team. Parents will be informed either in person, by letter or by telephone by the class teacher). The class teacher is required to check the Arbor system daily to ensure any red cards are dealt with in accordance to policy prior to resolving the matter on Arbor. </a:t>
            </a:r>
            <a:endParaRPr lang="en-US" sz="1600" b="0" strike="noStrike" spc="-1" dirty="0">
              <a:latin typeface="Arial"/>
            </a:endParaRPr>
          </a:p>
          <a:p>
            <a:pPr>
              <a:lnSpc>
                <a:spcPct val="90000"/>
              </a:lnSpc>
              <a:spcBef>
                <a:spcPts val="1001"/>
              </a:spcBef>
            </a:pPr>
            <a:r>
              <a:rPr lang="en-US" sz="1600" b="0" strike="noStrike" spc="-1" dirty="0">
                <a:solidFill>
                  <a:srgbClr val="000000"/>
                </a:solidFill>
                <a:latin typeface="Calibri"/>
                <a:ea typeface="DejaVu Sans"/>
              </a:rPr>
              <a:t>5. Time out in a partner class until the end of the session with work can be given to help these pupils manage their </a:t>
            </a:r>
            <a:r>
              <a:rPr lang="en-US" sz="1600" b="0" strike="noStrike" spc="-1" dirty="0" err="1">
                <a:solidFill>
                  <a:srgbClr val="000000"/>
                </a:solidFill>
                <a:latin typeface="Calibri"/>
                <a:ea typeface="DejaVu Sans"/>
              </a:rPr>
              <a:t>behaviour</a:t>
            </a:r>
            <a:r>
              <a:rPr lang="en-US" sz="1600" b="0" strike="noStrike" spc="-1" dirty="0">
                <a:solidFill>
                  <a:srgbClr val="000000"/>
                </a:solidFill>
                <a:latin typeface="Calibri"/>
                <a:ea typeface="DejaVu Sans"/>
              </a:rPr>
              <a:t> choices. </a:t>
            </a:r>
            <a:endParaRPr lang="en-US" sz="1600" b="0" strike="noStrike" spc="-1" dirty="0">
              <a:latin typeface="Arial"/>
            </a:endParaRPr>
          </a:p>
          <a:p>
            <a:pPr>
              <a:lnSpc>
                <a:spcPct val="90000"/>
              </a:lnSpc>
              <a:spcBef>
                <a:spcPts val="1001"/>
              </a:spcBef>
            </a:pPr>
            <a:r>
              <a:rPr lang="en-US" sz="1600" b="0" strike="noStrike" spc="-1" dirty="0">
                <a:solidFill>
                  <a:srgbClr val="000000"/>
                </a:solidFill>
                <a:latin typeface="Calibri"/>
                <a:ea typeface="DejaVu Sans"/>
              </a:rPr>
              <a:t>6. In an emergency, a telephone call to a member of the leadership team, who may allocate a Learning Mentor to attend.</a:t>
            </a:r>
            <a:endParaRPr lang="en-US" sz="1600" b="0" strike="noStrike" spc="-1" dirty="0">
              <a:latin typeface="Arial"/>
            </a:endParaRPr>
          </a:p>
        </p:txBody>
      </p:sp>
    </p:spTree>
    <p:extLst>
      <p:ext uri="{BB962C8B-B14F-4D97-AF65-F5344CB8AC3E}">
        <p14:creationId xmlns:p14="http://schemas.microsoft.com/office/powerpoint/2010/main" val="214611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2"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83" name="Picture 4"/>
          <p:cNvPicPr/>
          <p:nvPr/>
        </p:nvPicPr>
        <p:blipFill>
          <a:blip r:embed="rId2"/>
          <a:stretch/>
        </p:blipFill>
        <p:spPr>
          <a:xfrm>
            <a:off x="10882800" y="5554080"/>
            <a:ext cx="855000" cy="917640"/>
          </a:xfrm>
          <a:prstGeom prst="rect">
            <a:avLst/>
          </a:prstGeom>
          <a:ln>
            <a:noFill/>
          </a:ln>
        </p:spPr>
      </p:pic>
      <p:pic>
        <p:nvPicPr>
          <p:cNvPr id="84" name="Picture 5"/>
          <p:cNvPicPr/>
          <p:nvPr/>
        </p:nvPicPr>
        <p:blipFill>
          <a:blip r:embed="rId3"/>
          <a:stretch/>
        </p:blipFill>
        <p:spPr>
          <a:xfrm>
            <a:off x="426600" y="5554080"/>
            <a:ext cx="619560" cy="847800"/>
          </a:xfrm>
          <a:prstGeom prst="rect">
            <a:avLst/>
          </a:prstGeom>
          <a:ln>
            <a:noFill/>
          </a:ln>
        </p:spPr>
      </p:pic>
      <p:sp>
        <p:nvSpPr>
          <p:cNvPr id="85"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86" name="CustomShape 3"/>
          <p:cNvSpPr/>
          <p:nvPr/>
        </p:nvSpPr>
        <p:spPr>
          <a:xfrm>
            <a:off x="2422080" y="618840"/>
            <a:ext cx="7459560" cy="7866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90000"/>
              </a:lnSpc>
              <a:spcBef>
                <a:spcPts val="1001"/>
              </a:spcBef>
            </a:pPr>
            <a:r>
              <a:rPr lang="en-US" sz="4400" b="0" strike="noStrike" spc="-1">
                <a:solidFill>
                  <a:srgbClr val="000000"/>
                </a:solidFill>
                <a:latin typeface="Trebuchet MS"/>
                <a:ea typeface="DejaVu Sans"/>
              </a:rPr>
              <a:t>Year 6 - Privileges</a:t>
            </a:r>
            <a:endParaRPr lang="en-US" sz="4400" b="0" strike="noStrike" spc="-1">
              <a:latin typeface="Arial"/>
            </a:endParaRPr>
          </a:p>
        </p:txBody>
      </p:sp>
      <p:sp>
        <p:nvSpPr>
          <p:cNvPr id="87" name="CustomShape 4"/>
          <p:cNvSpPr/>
          <p:nvPr/>
        </p:nvSpPr>
        <p:spPr>
          <a:xfrm>
            <a:off x="1101240" y="1365120"/>
            <a:ext cx="10440000" cy="4266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a:bodyPr>
          <a:lstStyle/>
          <a:p>
            <a:pPr marL="228600" indent="-227330">
              <a:lnSpc>
                <a:spcPct val="90000"/>
              </a:lnSpc>
              <a:spcBef>
                <a:spcPts val="1001"/>
              </a:spcBef>
              <a:buClr>
                <a:srgbClr val="000000"/>
              </a:buClr>
              <a:buFont typeface="Arial"/>
              <a:buChar char="•"/>
            </a:pPr>
            <a:r>
              <a:rPr lang="en-US" sz="2700" spc="-1" dirty="0">
                <a:solidFill>
                  <a:srgbClr val="000000"/>
                </a:solidFill>
                <a:latin typeface="Calibri"/>
                <a:ea typeface="DejaVu Sans"/>
              </a:rPr>
              <a:t>Bude</a:t>
            </a:r>
            <a:r>
              <a:rPr lang="en-US" sz="2700" b="0" strike="noStrike" spc="-1" dirty="0">
                <a:solidFill>
                  <a:srgbClr val="000000"/>
                </a:solidFill>
                <a:latin typeface="Calibri"/>
                <a:ea typeface="DejaVu Sans"/>
              </a:rPr>
              <a:t> residential trip</a:t>
            </a:r>
            <a:endParaRPr lang="en-US" sz="2700" b="0" strike="noStrike" spc="-1">
              <a:latin typeface="Arial"/>
            </a:endParaRPr>
          </a:p>
          <a:p>
            <a:pPr marL="228600" indent="-227330">
              <a:lnSpc>
                <a:spcPct val="90000"/>
              </a:lnSpc>
              <a:spcBef>
                <a:spcPts val="1001"/>
              </a:spcBef>
              <a:buClr>
                <a:srgbClr val="000000"/>
              </a:buClr>
              <a:buFont typeface="Arial"/>
              <a:buChar char="•"/>
            </a:pPr>
            <a:r>
              <a:rPr lang="en-US" sz="2700" spc="-1" dirty="0">
                <a:solidFill>
                  <a:srgbClr val="000000"/>
                </a:solidFill>
                <a:latin typeface="Calibri"/>
                <a:ea typeface="DejaVu Sans"/>
              </a:rPr>
              <a:t>Non-Bude activity week</a:t>
            </a:r>
          </a:p>
          <a:p>
            <a:pPr marL="228600" indent="-227330">
              <a:lnSpc>
                <a:spcPct val="90000"/>
              </a:lnSpc>
              <a:spcBef>
                <a:spcPts val="1001"/>
              </a:spcBef>
              <a:buClr>
                <a:srgbClr val="000000"/>
              </a:buClr>
              <a:buFont typeface="Arial"/>
              <a:buChar char="•"/>
            </a:pPr>
            <a:r>
              <a:rPr lang="en-US" sz="2700" spc="-1" dirty="0">
                <a:solidFill>
                  <a:srgbClr val="000000"/>
                </a:solidFill>
                <a:latin typeface="Calibri"/>
                <a:ea typeface="DejaVu Sans"/>
              </a:rPr>
              <a:t>Becoming a prefect</a:t>
            </a:r>
            <a:r>
              <a:rPr lang="en-US" sz="2700" b="0" strike="noStrike" spc="-1" dirty="0">
                <a:solidFill>
                  <a:srgbClr val="000000"/>
                </a:solidFill>
                <a:latin typeface="Calibri"/>
                <a:ea typeface="DejaVu Sans"/>
              </a:rPr>
              <a:t> – </a:t>
            </a:r>
            <a:r>
              <a:rPr lang="en-US" sz="2700" spc="-1" dirty="0">
                <a:solidFill>
                  <a:srgbClr val="000000"/>
                </a:solidFill>
                <a:latin typeface="Calibri"/>
                <a:ea typeface="DejaVu Sans"/>
              </a:rPr>
              <a:t>representing</a:t>
            </a:r>
            <a:r>
              <a:rPr lang="en-US" sz="2700" b="0" strike="noStrike" spc="-1" dirty="0">
                <a:solidFill>
                  <a:srgbClr val="000000"/>
                </a:solidFill>
                <a:latin typeface="Calibri"/>
                <a:ea typeface="DejaVu Sans"/>
              </a:rPr>
              <a:t> the school</a:t>
            </a:r>
            <a:endParaRPr lang="en-US" sz="2700" b="0" strike="noStrike" spc="-1" dirty="0">
              <a:latin typeface="Arial"/>
            </a:endParaRPr>
          </a:p>
          <a:p>
            <a:pPr marL="228600" indent="-227330">
              <a:lnSpc>
                <a:spcPct val="90000"/>
              </a:lnSpc>
              <a:spcBef>
                <a:spcPts val="1001"/>
              </a:spcBef>
              <a:buClr>
                <a:srgbClr val="000000"/>
              </a:buClr>
              <a:buFont typeface="Arial"/>
              <a:buChar char="•"/>
            </a:pPr>
            <a:r>
              <a:rPr lang="en-US" sz="2700" b="0" strike="noStrike" spc="-1" dirty="0">
                <a:solidFill>
                  <a:srgbClr val="000000"/>
                </a:solidFill>
                <a:latin typeface="Calibri"/>
                <a:ea typeface="DejaVu Sans"/>
              </a:rPr>
              <a:t>Year 6 Gala</a:t>
            </a:r>
            <a:endParaRPr lang="en-US" sz="2700" b="0" strike="noStrike" spc="-1">
              <a:latin typeface="Arial"/>
            </a:endParaRPr>
          </a:p>
          <a:p>
            <a:pPr marL="228600" indent="-227330">
              <a:lnSpc>
                <a:spcPct val="90000"/>
              </a:lnSpc>
              <a:spcBef>
                <a:spcPts val="1001"/>
              </a:spcBef>
              <a:buClr>
                <a:srgbClr val="000000"/>
              </a:buClr>
              <a:buFont typeface="Arial"/>
              <a:buChar char="•"/>
            </a:pPr>
            <a:r>
              <a:rPr lang="en-US" sz="2700" b="0" strike="noStrike" spc="-1" dirty="0">
                <a:solidFill>
                  <a:srgbClr val="000000"/>
                </a:solidFill>
                <a:latin typeface="Calibri"/>
                <a:ea typeface="DejaVu Sans"/>
              </a:rPr>
              <a:t>Year </a:t>
            </a:r>
            <a:r>
              <a:rPr lang="en-US" sz="2700" spc="-1" dirty="0">
                <a:solidFill>
                  <a:srgbClr val="000000"/>
                </a:solidFill>
                <a:latin typeface="Calibri"/>
                <a:ea typeface="DejaVu Sans"/>
              </a:rPr>
              <a:t>6 BBQ</a:t>
            </a:r>
            <a:endParaRPr lang="en-US" sz="2700" b="0" strike="noStrike" spc="-1" dirty="0">
              <a:latin typeface="Arial"/>
            </a:endParaRPr>
          </a:p>
          <a:p>
            <a:pPr marL="228600" indent="-227330">
              <a:lnSpc>
                <a:spcPct val="90000"/>
              </a:lnSpc>
              <a:spcBef>
                <a:spcPts val="1001"/>
              </a:spcBef>
              <a:buClr>
                <a:srgbClr val="000000"/>
              </a:buClr>
              <a:buFont typeface="Arial"/>
              <a:buChar char="•"/>
            </a:pPr>
            <a:r>
              <a:rPr lang="en-US" sz="2700" spc="-1" dirty="0">
                <a:latin typeface="Calibri"/>
              </a:rPr>
              <a:t>Sailing</a:t>
            </a:r>
            <a:endParaRPr lang="en-US" sz="2700" b="0" strike="noStrike" spc="-1" dirty="0">
              <a:latin typeface="Calibri"/>
            </a:endParaRPr>
          </a:p>
          <a:p>
            <a:pPr marL="228600" indent="-227330">
              <a:lnSpc>
                <a:spcPct val="90000"/>
              </a:lnSpc>
              <a:spcBef>
                <a:spcPts val="1001"/>
              </a:spcBef>
              <a:buClr>
                <a:srgbClr val="000000"/>
              </a:buClr>
              <a:buFont typeface="Arial"/>
              <a:buChar char="•"/>
            </a:pPr>
            <a:r>
              <a:rPr lang="en-US" sz="2700" spc="-1" dirty="0" err="1">
                <a:latin typeface="Calibri"/>
              </a:rPr>
              <a:t>Bikeability</a:t>
            </a:r>
          </a:p>
          <a:p>
            <a:pPr marL="228600" indent="-227330">
              <a:lnSpc>
                <a:spcPct val="90000"/>
              </a:lnSpc>
              <a:spcBef>
                <a:spcPts val="1001"/>
              </a:spcBef>
              <a:buClr>
                <a:srgbClr val="000000"/>
              </a:buClr>
              <a:buFont typeface="Arial,Sans-Serif"/>
              <a:buChar char="•"/>
            </a:pPr>
            <a:r>
              <a:rPr lang="en-US" sz="2700" spc="-1" dirty="0">
                <a:latin typeface="Calibri"/>
                <a:ea typeface="Calibri"/>
                <a:cs typeface="Calibri"/>
              </a:rPr>
              <a:t>End of year production</a:t>
            </a:r>
          </a:p>
          <a:p>
            <a:pPr>
              <a:lnSpc>
                <a:spcPct val="90000"/>
              </a:lnSpc>
              <a:spcBef>
                <a:spcPts val="1001"/>
              </a:spcBef>
            </a:pPr>
            <a:endParaRPr lang="en-US" sz="2700" b="0" strike="noStrike" spc="-1">
              <a:latin typeface="Arial"/>
            </a:endParaRPr>
          </a:p>
          <a:p>
            <a:pPr>
              <a:lnSpc>
                <a:spcPct val="90000"/>
              </a:lnSpc>
              <a:spcBef>
                <a:spcPts val="1001"/>
              </a:spcBef>
            </a:pPr>
            <a:endParaRPr lang="en-US" sz="2700" b="0" strike="noStrike" spc="-1">
              <a:latin typeface="Arial"/>
            </a:endParaRPr>
          </a:p>
          <a:p>
            <a:pPr>
              <a:lnSpc>
                <a:spcPct val="90000"/>
              </a:lnSpc>
              <a:spcBef>
                <a:spcPts val="1001"/>
              </a:spcBef>
            </a:pPr>
            <a:endParaRPr lang="en-US" sz="2700" spc="-1">
              <a:latin typeface="Arial"/>
            </a:endParaRPr>
          </a:p>
        </p:txBody>
      </p:sp>
    </p:spTree>
    <p:extLst>
      <p:ext uri="{BB962C8B-B14F-4D97-AF65-F5344CB8AC3E}">
        <p14:creationId xmlns:p14="http://schemas.microsoft.com/office/powerpoint/2010/main" val="3117930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8"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89" name="Picture 4"/>
          <p:cNvPicPr/>
          <p:nvPr/>
        </p:nvPicPr>
        <p:blipFill>
          <a:blip r:embed="rId2"/>
          <a:stretch/>
        </p:blipFill>
        <p:spPr>
          <a:xfrm>
            <a:off x="10882800" y="5554080"/>
            <a:ext cx="855000" cy="917640"/>
          </a:xfrm>
          <a:prstGeom prst="rect">
            <a:avLst/>
          </a:prstGeom>
          <a:ln>
            <a:noFill/>
          </a:ln>
        </p:spPr>
      </p:pic>
      <p:pic>
        <p:nvPicPr>
          <p:cNvPr id="90" name="Picture 5"/>
          <p:cNvPicPr/>
          <p:nvPr/>
        </p:nvPicPr>
        <p:blipFill>
          <a:blip r:embed="rId3"/>
          <a:stretch/>
        </p:blipFill>
        <p:spPr>
          <a:xfrm>
            <a:off x="426600" y="5554080"/>
            <a:ext cx="619560" cy="847800"/>
          </a:xfrm>
          <a:prstGeom prst="rect">
            <a:avLst/>
          </a:prstGeom>
          <a:ln>
            <a:noFill/>
          </a:ln>
        </p:spPr>
      </p:pic>
      <p:sp>
        <p:nvSpPr>
          <p:cNvPr id="91"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92" name="CustomShape 3"/>
          <p:cNvSpPr/>
          <p:nvPr/>
        </p:nvSpPr>
        <p:spPr>
          <a:xfrm>
            <a:off x="728464" y="411022"/>
            <a:ext cx="10711800" cy="863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gn="ctr">
              <a:lnSpc>
                <a:spcPct val="90000"/>
              </a:lnSpc>
              <a:spcBef>
                <a:spcPts val="1001"/>
              </a:spcBef>
            </a:pPr>
            <a:r>
              <a:rPr lang="en-US" sz="2000" b="0" strike="noStrike" spc="-1" dirty="0">
                <a:solidFill>
                  <a:srgbClr val="000000"/>
                </a:solidFill>
                <a:latin typeface="Trebuchet MS"/>
                <a:ea typeface="DejaVu Sans"/>
              </a:rPr>
              <a:t>Year 6 – Expectations</a:t>
            </a:r>
            <a:endParaRPr lang="en-US" sz="2000" b="0" strike="noStrike" spc="-1" dirty="0">
              <a:latin typeface="Arial"/>
            </a:endParaRPr>
          </a:p>
          <a:p>
            <a:pPr algn="ctr">
              <a:lnSpc>
                <a:spcPct val="90000"/>
              </a:lnSpc>
              <a:spcBef>
                <a:spcPts val="1001"/>
              </a:spcBef>
            </a:pPr>
            <a:r>
              <a:rPr lang="en-US" sz="2000" b="0" strike="noStrike" spc="-1">
                <a:solidFill>
                  <a:srgbClr val="000000"/>
                </a:solidFill>
                <a:latin typeface="Trebuchet MS"/>
                <a:ea typeface="DejaVu Sans"/>
              </a:rPr>
              <a:t>School </a:t>
            </a:r>
            <a:r>
              <a:rPr lang="en-US" sz="2000" spc="-1">
                <a:solidFill>
                  <a:srgbClr val="000000"/>
                </a:solidFill>
                <a:latin typeface="Trebuchet MS"/>
                <a:ea typeface="DejaVu Sans"/>
              </a:rPr>
              <a:t>Uniform</a:t>
            </a:r>
            <a:endParaRPr lang="en-US" sz="2000" spc="-1" dirty="0">
              <a:solidFill>
                <a:srgbClr val="000000"/>
              </a:solidFill>
              <a:latin typeface="Arial"/>
              <a:ea typeface="DejaVu Sans"/>
            </a:endParaRPr>
          </a:p>
          <a:p>
            <a:pPr algn="ctr">
              <a:lnSpc>
                <a:spcPct val="90000"/>
              </a:lnSpc>
              <a:spcBef>
                <a:spcPts val="1001"/>
              </a:spcBef>
            </a:pPr>
            <a:r>
              <a:rPr lang="en-US" sz="2000" u="sng" spc="-1" dirty="0">
                <a:solidFill>
                  <a:srgbClr val="000000"/>
                </a:solidFill>
                <a:latin typeface="Calibri"/>
                <a:ea typeface="DejaVu Sans"/>
              </a:rPr>
              <a:t>Uniform</a:t>
            </a:r>
            <a:r>
              <a:rPr lang="en-US" sz="2000" b="0" strike="noStrike" spc="-1" dirty="0">
                <a:solidFill>
                  <a:srgbClr val="000000"/>
                </a:solidFill>
                <a:latin typeface="Calibri"/>
                <a:ea typeface="DejaVu Sans"/>
              </a:rPr>
              <a:t>: As per school policy: </a:t>
            </a:r>
            <a:r>
              <a:rPr lang="en-US" sz="2000" b="0" u="sng" strike="noStrike" spc="-1" dirty="0">
                <a:solidFill>
                  <a:srgbClr val="0563C1"/>
                </a:solidFill>
                <a:uFillTx/>
                <a:latin typeface="Calibri"/>
                <a:ea typeface="DejaVu Sans"/>
                <a:hlinkClick r:id="rId4"/>
              </a:rPr>
              <a:t>https://www.town-farm-surrey.uk/school-uniform/</a:t>
            </a:r>
            <a:endParaRPr lang="en-US" sz="2000" b="0" strike="noStrike" spc="-1">
              <a:latin typeface="Arial"/>
            </a:endParaRPr>
          </a:p>
          <a:p>
            <a:pPr algn="ctr">
              <a:lnSpc>
                <a:spcPct val="90000"/>
              </a:lnSpc>
              <a:spcBef>
                <a:spcPts val="1001"/>
              </a:spcBef>
            </a:pPr>
            <a:endParaRPr lang="en-US" sz="2000" b="0" strike="noStrike" spc="-1">
              <a:latin typeface="Arial"/>
            </a:endParaRPr>
          </a:p>
        </p:txBody>
      </p:sp>
      <p:sp>
        <p:nvSpPr>
          <p:cNvPr id="94" name="CustomShape 5"/>
          <p:cNvSpPr/>
          <p:nvPr/>
        </p:nvSpPr>
        <p:spPr>
          <a:xfrm>
            <a:off x="4404240" y="1916640"/>
            <a:ext cx="6685560" cy="2728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spAutoFit/>
          </a:bodyPr>
          <a:lstStyle/>
          <a:p>
            <a:pPr algn="ctr">
              <a:lnSpc>
                <a:spcPct val="100000"/>
              </a:lnSpc>
            </a:pPr>
            <a:r>
              <a:rPr lang="en-US" sz="1200" b="0" strike="noStrike" spc="-1">
                <a:solidFill>
                  <a:srgbClr val="1B1B1B"/>
                </a:solidFill>
                <a:latin typeface="Source Sans Pro"/>
                <a:ea typeface="DejaVu Sans"/>
              </a:rPr>
              <a:t> </a:t>
            </a:r>
            <a:endParaRPr lang="en-US" sz="1200" b="0" strike="noStrike" spc="-1">
              <a:latin typeface="Arial"/>
            </a:endParaRPr>
          </a:p>
        </p:txBody>
      </p:sp>
      <p:graphicFrame>
        <p:nvGraphicFramePr>
          <p:cNvPr id="4" name="Table 3">
            <a:extLst>
              <a:ext uri="{FF2B5EF4-FFF2-40B4-BE49-F238E27FC236}">
                <a16:creationId xmlns:a16="http://schemas.microsoft.com/office/drawing/2014/main" id="{7F670430-74F9-DD74-7AAB-87B30C3082D7}"/>
              </a:ext>
            </a:extLst>
          </p:cNvPr>
          <p:cNvGraphicFramePr>
            <a:graphicFrameLocks noGrp="1"/>
          </p:cNvGraphicFramePr>
          <p:nvPr/>
        </p:nvGraphicFramePr>
        <p:xfrm>
          <a:off x="593766" y="1593272"/>
          <a:ext cx="10982569" cy="4990541"/>
        </p:xfrm>
        <a:graphic>
          <a:graphicData uri="http://schemas.openxmlformats.org/drawingml/2006/table">
            <a:tbl>
              <a:tblPr bandRow="1">
                <a:tableStyleId>{5C22544A-7EE6-4342-B048-85BDC9FD1C3A}</a:tableStyleId>
              </a:tblPr>
              <a:tblGrid>
                <a:gridCol w="1921686">
                  <a:extLst>
                    <a:ext uri="{9D8B030D-6E8A-4147-A177-3AD203B41FA5}">
                      <a16:colId xmlns:a16="http://schemas.microsoft.com/office/drawing/2014/main" val="2045098231"/>
                    </a:ext>
                  </a:extLst>
                </a:gridCol>
                <a:gridCol w="9060883">
                  <a:extLst>
                    <a:ext uri="{9D8B030D-6E8A-4147-A177-3AD203B41FA5}">
                      <a16:colId xmlns:a16="http://schemas.microsoft.com/office/drawing/2014/main" val="682522001"/>
                    </a:ext>
                  </a:extLst>
                </a:gridCol>
              </a:tblGrid>
              <a:tr h="3599559">
                <a:tc>
                  <a:txBody>
                    <a:bodyPr/>
                    <a:lstStyle/>
                    <a:p>
                      <a:pPr algn="ctr" fontAlgn="t"/>
                      <a:r>
                        <a:rPr lang="en-US" dirty="0">
                          <a:effectLst/>
                        </a:rPr>
                        <a:t>Years R-6</a:t>
                      </a:r>
                    </a:p>
                    <a:p>
                      <a:pPr algn="ctr" fontAlgn="t"/>
                      <a:endParaRPr lang="en-US" dirty="0">
                        <a:effectLst/>
                      </a:endParaRPr>
                    </a:p>
                    <a:p>
                      <a:pPr algn="ctr" fontAlgn="t"/>
                      <a:endParaRPr lang="en-US" dirty="0">
                        <a:effectLst/>
                      </a:endParaRPr>
                    </a:p>
                    <a:p>
                      <a:pPr algn="ctr" fontAlgn="t"/>
                      <a:endParaRPr lang="en-US" dirty="0">
                        <a:effectLst/>
                      </a:endParaRPr>
                    </a:p>
                    <a:p>
                      <a:pPr algn="ctr" fontAlgn="t"/>
                      <a:endParaRPr lang="en-US" dirty="0">
                        <a:effectLst/>
                      </a:endParaRPr>
                    </a:p>
                    <a:p>
                      <a:pPr algn="ctr" fontAlgn="t"/>
                      <a:endParaRPr lang="en-US" dirty="0">
                        <a:effectLst/>
                      </a:endParaRPr>
                    </a:p>
                    <a:p>
                      <a:pPr algn="ctr" fontAlgn="t"/>
                      <a:r>
                        <a:rPr lang="en-US">
                          <a:effectLst/>
                        </a:rPr>
                        <a:t>Summer Uniform</a:t>
                      </a:r>
                    </a:p>
                    <a:p>
                      <a:pPr algn="ctr" fontAlgn="t"/>
                      <a:endParaRPr lang="en-US" dirty="0">
                        <a:effectLst/>
                      </a:endParaRP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FAFA"/>
                    </a:solidFill>
                  </a:tcPr>
                </a:tc>
                <a:tc>
                  <a:txBody>
                    <a:bodyPr/>
                    <a:lstStyle/>
                    <a:p>
                      <a:pPr fontAlgn="t"/>
                      <a:r>
                        <a:rPr lang="en-US" sz="1100" dirty="0">
                          <a:effectLst/>
                          <a:latin typeface="Calibri"/>
                        </a:rPr>
                        <a:t>White blouse or long sleeved shirt</a:t>
                      </a:r>
                      <a:endParaRPr lang="en-US" dirty="0">
                        <a:effectLst/>
                        <a:latin typeface="Calibri"/>
                      </a:endParaRPr>
                    </a:p>
                    <a:p>
                      <a:pPr fontAlgn="t"/>
                      <a:r>
                        <a:rPr lang="en-US" sz="1100" b="1" dirty="0">
                          <a:effectLst/>
                          <a:latin typeface="Calibri"/>
                        </a:rPr>
                        <a:t>School red sweat cardigan or red V-neck sweatshirt with school logo</a:t>
                      </a:r>
                      <a:endParaRPr lang="en-US" dirty="0">
                        <a:effectLst/>
                        <a:latin typeface="Calibri"/>
                      </a:endParaRPr>
                    </a:p>
                    <a:p>
                      <a:pPr fontAlgn="t"/>
                      <a:r>
                        <a:rPr lang="en-US" sz="1100" dirty="0">
                          <a:effectLst/>
                          <a:latin typeface="Calibri"/>
                        </a:rPr>
                        <a:t>School tie (elasticated for R-Y2)</a:t>
                      </a:r>
                      <a:br>
                        <a:rPr lang="en-US" sz="1100" dirty="0">
                          <a:effectLst/>
                          <a:latin typeface="Calibri"/>
                        </a:rPr>
                      </a:br>
                      <a:r>
                        <a:rPr lang="en-US" sz="1100" dirty="0">
                          <a:effectLst/>
                          <a:latin typeface="Calibri"/>
                        </a:rPr>
                        <a:t>Grey skirt, pinafore dress or grey trousers</a:t>
                      </a:r>
                      <a:br>
                        <a:rPr lang="en-US" sz="1100" dirty="0">
                          <a:effectLst/>
                          <a:latin typeface="Calibri"/>
                        </a:rPr>
                      </a:br>
                      <a:r>
                        <a:rPr lang="en-US" sz="1100" dirty="0">
                          <a:effectLst/>
                          <a:latin typeface="Calibri"/>
                        </a:rPr>
                        <a:t>Black or grey tights</a:t>
                      </a:r>
                      <a:endParaRPr lang="en-US" dirty="0">
                        <a:effectLst/>
                        <a:latin typeface="Calibri"/>
                      </a:endParaRPr>
                    </a:p>
                    <a:p>
                      <a:pPr fontAlgn="t"/>
                      <a:r>
                        <a:rPr lang="en-US" sz="1100" dirty="0">
                          <a:effectLst/>
                          <a:latin typeface="Calibri"/>
                        </a:rPr>
                        <a:t>White, grey or black socks</a:t>
                      </a:r>
                      <a:endParaRPr lang="en-US" dirty="0">
                        <a:effectLst/>
                        <a:latin typeface="Calibri"/>
                      </a:endParaRPr>
                    </a:p>
                    <a:p>
                      <a:pPr fontAlgn="t"/>
                      <a:r>
                        <a:rPr lang="en-US" sz="1100" b="1" dirty="0">
                          <a:effectLst/>
                          <a:latin typeface="Calibri"/>
                        </a:rPr>
                        <a:t>Reversible red school fleece jacket or similar red/black waterproof coat</a:t>
                      </a:r>
                      <a:endParaRPr lang="en-US" dirty="0">
                        <a:effectLst/>
                        <a:latin typeface="Calibri"/>
                      </a:endParaRPr>
                    </a:p>
                    <a:p>
                      <a:pPr fontAlgn="t"/>
                      <a:r>
                        <a:rPr lang="en-US" sz="1100" dirty="0">
                          <a:effectLst/>
                          <a:latin typeface="Calibri"/>
                        </a:rPr>
                        <a:t>Flat black polishable shoes</a:t>
                      </a:r>
                      <a:endParaRPr lang="en-US" dirty="0">
                        <a:effectLst/>
                        <a:latin typeface="Calibri"/>
                      </a:endParaRPr>
                    </a:p>
                    <a:p>
                      <a:pPr fontAlgn="t"/>
                      <a:r>
                        <a:rPr lang="en-US" sz="1100" dirty="0">
                          <a:effectLst/>
                          <a:latin typeface="Calibri"/>
                        </a:rPr>
                        <a:t>Red woolly hat with school logo if required</a:t>
                      </a:r>
                      <a:endParaRPr lang="en-US" dirty="0">
                        <a:effectLst/>
                        <a:latin typeface="Calibri"/>
                      </a:endParaRPr>
                    </a:p>
                    <a:p>
                      <a:pPr fontAlgn="t"/>
                      <a:r>
                        <a:rPr lang="en-US" sz="1100" b="1" dirty="0">
                          <a:effectLst/>
                          <a:latin typeface="Calibri"/>
                        </a:rPr>
                        <a:t>Town Farm book bag or ruck sack</a:t>
                      </a:r>
                      <a:endParaRPr lang="en-US" dirty="0">
                        <a:effectLst/>
                        <a:latin typeface="Calibri"/>
                      </a:endParaRPr>
                    </a:p>
                    <a:p>
                      <a:pPr fontAlgn="t"/>
                      <a:endParaRPr lang="en-US" dirty="0">
                        <a:effectLst/>
                      </a:endParaRPr>
                    </a:p>
                    <a:p>
                      <a:pPr fontAlgn="t"/>
                      <a:r>
                        <a:rPr lang="en-US" sz="1100" dirty="0">
                          <a:effectLst/>
                          <a:latin typeface="Calibri"/>
                        </a:rPr>
                        <a:t>Red and white check dress</a:t>
                      </a:r>
                      <a:endParaRPr lang="en-US" dirty="0">
                        <a:effectLst/>
                        <a:latin typeface="Calibri"/>
                      </a:endParaRPr>
                    </a:p>
                    <a:p>
                      <a:pPr fontAlgn="t"/>
                      <a:r>
                        <a:rPr lang="en-US" sz="1100" dirty="0">
                          <a:effectLst/>
                          <a:latin typeface="Calibri"/>
                        </a:rPr>
                        <a:t>Short sleeved white blouse or shirt</a:t>
                      </a:r>
                      <a:endParaRPr lang="en-US" dirty="0">
                        <a:effectLst/>
                        <a:latin typeface="Calibri"/>
                      </a:endParaRPr>
                    </a:p>
                    <a:p>
                      <a:pPr fontAlgn="t"/>
                      <a:r>
                        <a:rPr lang="en-US" sz="1100" dirty="0">
                          <a:effectLst/>
                          <a:latin typeface="Calibri"/>
                        </a:rPr>
                        <a:t>Grey skirt or pinafore dress</a:t>
                      </a:r>
                      <a:endParaRPr lang="en-US" dirty="0">
                        <a:effectLst/>
                        <a:latin typeface="Calibri"/>
                      </a:endParaRPr>
                    </a:p>
                    <a:p>
                      <a:pPr fontAlgn="t"/>
                      <a:r>
                        <a:rPr lang="en-US" sz="1100" dirty="0">
                          <a:effectLst/>
                          <a:latin typeface="Calibri"/>
                        </a:rPr>
                        <a:t>Grey trousers – long or short</a:t>
                      </a:r>
                      <a:endParaRPr lang="en-US" dirty="0">
                        <a:effectLst/>
                        <a:latin typeface="Calibri"/>
                      </a:endParaRPr>
                    </a:p>
                    <a:p>
                      <a:pPr fontAlgn="t"/>
                      <a:r>
                        <a:rPr lang="en-US" sz="1100" dirty="0">
                          <a:effectLst/>
                          <a:latin typeface="Calibri"/>
                        </a:rPr>
                        <a:t>School tie (elasticated for R-Y2)</a:t>
                      </a:r>
                      <a:endParaRPr lang="en-US" dirty="0">
                        <a:effectLst/>
                        <a:latin typeface="Calibri"/>
                      </a:endParaRPr>
                    </a:p>
                    <a:p>
                      <a:pPr fontAlgn="t"/>
                      <a:r>
                        <a:rPr lang="en-US" sz="1100" dirty="0">
                          <a:effectLst/>
                          <a:latin typeface="Calibri"/>
                        </a:rPr>
                        <a:t>White, grey or black socks</a:t>
                      </a:r>
                      <a:endParaRPr lang="en-US" dirty="0">
                        <a:effectLst/>
                        <a:latin typeface="Calibri"/>
                      </a:endParaRPr>
                    </a:p>
                    <a:p>
                      <a:pPr fontAlgn="t"/>
                      <a:r>
                        <a:rPr lang="en-US" sz="1100" dirty="0">
                          <a:effectLst/>
                          <a:latin typeface="Calibri"/>
                        </a:rPr>
                        <a:t>Flat black polishable shoes</a:t>
                      </a:r>
                      <a:endParaRPr lang="en-US" dirty="0">
                        <a:effectLst/>
                        <a:latin typeface="Calibri"/>
                      </a:endParaRPr>
                    </a:p>
                    <a:p>
                      <a:pPr fontAlgn="t"/>
                      <a:r>
                        <a:rPr lang="en-US" sz="1100" dirty="0">
                          <a:effectLst/>
                          <a:latin typeface="Calibri"/>
                        </a:rPr>
                        <a:t>Grey, black, white or red cap with school logo</a:t>
                      </a:r>
                      <a:endParaRPr lang="en-US" dirty="0">
                        <a:effectLst/>
                        <a:latin typeface="Calibri"/>
                      </a:endParaRPr>
                    </a:p>
                    <a:p>
                      <a:pPr fontAlgn="t"/>
                      <a:r>
                        <a:rPr lang="en-US" sz="1100" b="1" dirty="0">
                          <a:effectLst/>
                          <a:latin typeface="Calibri"/>
                        </a:rPr>
                        <a:t>Town Farm book bag or ruck sack</a:t>
                      </a:r>
                      <a:endParaRPr lang="en-US" dirty="0">
                        <a:effectLst/>
                        <a:latin typeface="Calibri"/>
                      </a:endParaRP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FAFA"/>
                    </a:solidFill>
                  </a:tcPr>
                </a:tc>
                <a:extLst>
                  <a:ext uri="{0D108BD9-81ED-4DB2-BD59-A6C34878D82A}">
                    <a16:rowId xmlns:a16="http://schemas.microsoft.com/office/drawing/2014/main" val="3550093217"/>
                  </a:ext>
                </a:extLst>
              </a:tr>
              <a:tr h="1390982">
                <a:tc>
                  <a:txBody>
                    <a:bodyPr/>
                    <a:lstStyle/>
                    <a:p>
                      <a:pPr algn="ctr" fontAlgn="t"/>
                      <a:r>
                        <a:rPr lang="en-US" b="1" dirty="0">
                          <a:effectLst/>
                        </a:rPr>
                        <a:t>PE Kit for all children</a:t>
                      </a:r>
                      <a:endParaRPr lang="en-US" dirty="0">
                        <a:effectLst/>
                      </a:endParaRP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FAFA"/>
                    </a:solidFill>
                  </a:tcPr>
                </a:tc>
                <a:tc>
                  <a:txBody>
                    <a:bodyPr/>
                    <a:lstStyle/>
                    <a:p>
                      <a:pPr fontAlgn="t"/>
                      <a:r>
                        <a:rPr lang="en-US" sz="1100" b="1" dirty="0">
                          <a:effectLst/>
                          <a:latin typeface="Calibri"/>
                        </a:rPr>
                        <a:t>School white polo shirt</a:t>
                      </a:r>
                      <a:endParaRPr lang="en-US" dirty="0">
                        <a:effectLst/>
                        <a:latin typeface="Calibri"/>
                      </a:endParaRPr>
                    </a:p>
                    <a:p>
                      <a:pPr fontAlgn="t"/>
                      <a:r>
                        <a:rPr lang="en-US" sz="1100" dirty="0">
                          <a:effectLst/>
                          <a:latin typeface="Calibri"/>
                        </a:rPr>
                        <a:t>Black sports shorts or black skorts  </a:t>
                      </a:r>
                      <a:endParaRPr lang="en-US" dirty="0">
                        <a:effectLst/>
                        <a:latin typeface="Calibri"/>
                      </a:endParaRPr>
                    </a:p>
                    <a:p>
                      <a:pPr fontAlgn="t"/>
                      <a:r>
                        <a:rPr lang="en-US" sz="1100" dirty="0">
                          <a:effectLst/>
                          <a:latin typeface="Calibri"/>
                        </a:rPr>
                        <a:t>White, grey or black socks</a:t>
                      </a:r>
                      <a:endParaRPr lang="en-US" dirty="0">
                        <a:effectLst/>
                        <a:latin typeface="Calibri"/>
                      </a:endParaRPr>
                    </a:p>
                    <a:p>
                      <a:pPr fontAlgn="t"/>
                      <a:r>
                        <a:rPr lang="en-US" sz="1100" dirty="0">
                          <a:effectLst/>
                          <a:latin typeface="Calibri"/>
                        </a:rPr>
                        <a:t>Black trainers (Velcro fastening until pupils can independently tie laces)</a:t>
                      </a:r>
                      <a:endParaRPr lang="en-US" dirty="0">
                        <a:effectLst/>
                        <a:latin typeface="Calibri"/>
                      </a:endParaRPr>
                    </a:p>
                    <a:p>
                      <a:pPr fontAlgn="t"/>
                      <a:r>
                        <a:rPr lang="en-US" sz="1100" dirty="0">
                          <a:effectLst/>
                          <a:latin typeface="Calibri"/>
                        </a:rPr>
                        <a:t>Plain black jogging bottoms and plain black sweatshirt for the winter – no logos or stripes please.</a:t>
                      </a:r>
                      <a:endParaRPr lang="en-US" dirty="0">
                        <a:effectLst/>
                        <a:latin typeface="Calibri"/>
                      </a:endParaRPr>
                    </a:p>
                    <a:p>
                      <a:pPr fontAlgn="t"/>
                      <a:endParaRPr lang="en-US" dirty="0">
                        <a:effectLst/>
                      </a:endParaRPr>
                    </a:p>
                    <a:p>
                      <a:pPr fontAlgn="t"/>
                      <a:r>
                        <a:rPr lang="en-US" sz="1100" dirty="0">
                          <a:effectLst/>
                          <a:latin typeface="Calibri"/>
                        </a:rPr>
                        <a:t>Swimwear – swimming costume or swim shorts, no bikinis please</a:t>
                      </a:r>
                      <a:endParaRPr lang="en-US" dirty="0">
                        <a:effectLst/>
                        <a:latin typeface="Calibri"/>
                      </a:endParaRP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FAFA"/>
                    </a:solidFill>
                  </a:tcPr>
                </a:tc>
                <a:extLst>
                  <a:ext uri="{0D108BD9-81ED-4DB2-BD59-A6C34878D82A}">
                    <a16:rowId xmlns:a16="http://schemas.microsoft.com/office/drawing/2014/main" val="485354334"/>
                  </a:ext>
                </a:extLst>
              </a:tr>
            </a:tbl>
          </a:graphicData>
        </a:graphic>
      </p:graphicFrame>
    </p:spTree>
    <p:extLst>
      <p:ext uri="{BB962C8B-B14F-4D97-AF65-F5344CB8AC3E}">
        <p14:creationId xmlns:p14="http://schemas.microsoft.com/office/powerpoint/2010/main" val="19827601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5"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96" name="Picture 4"/>
          <p:cNvPicPr/>
          <p:nvPr/>
        </p:nvPicPr>
        <p:blipFill>
          <a:blip r:embed="rId2"/>
          <a:stretch/>
        </p:blipFill>
        <p:spPr>
          <a:xfrm>
            <a:off x="10882800" y="5554080"/>
            <a:ext cx="855000" cy="917640"/>
          </a:xfrm>
          <a:prstGeom prst="rect">
            <a:avLst/>
          </a:prstGeom>
          <a:ln>
            <a:noFill/>
          </a:ln>
        </p:spPr>
      </p:pic>
      <p:pic>
        <p:nvPicPr>
          <p:cNvPr id="97" name="Picture 5"/>
          <p:cNvPicPr/>
          <p:nvPr/>
        </p:nvPicPr>
        <p:blipFill>
          <a:blip r:embed="rId3"/>
          <a:stretch/>
        </p:blipFill>
        <p:spPr>
          <a:xfrm>
            <a:off x="426600" y="5554080"/>
            <a:ext cx="619560" cy="847800"/>
          </a:xfrm>
          <a:prstGeom prst="rect">
            <a:avLst/>
          </a:prstGeom>
          <a:ln>
            <a:noFill/>
          </a:ln>
        </p:spPr>
      </p:pic>
      <p:sp>
        <p:nvSpPr>
          <p:cNvPr id="98"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99" name="CustomShape 3"/>
          <p:cNvSpPr/>
          <p:nvPr/>
        </p:nvSpPr>
        <p:spPr>
          <a:xfrm>
            <a:off x="-208800" y="522360"/>
            <a:ext cx="7178760" cy="1751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90000"/>
              </a:lnSpc>
              <a:spcBef>
                <a:spcPts val="1001"/>
              </a:spcBef>
            </a:pPr>
            <a:r>
              <a:rPr lang="en-US" sz="3600" b="0" strike="noStrike" spc="-1">
                <a:solidFill>
                  <a:srgbClr val="000000"/>
                </a:solidFill>
                <a:latin typeface="Trebuchet MS"/>
                <a:ea typeface="DejaVu Sans"/>
              </a:rPr>
              <a:t>Expectations – PE Kit</a:t>
            </a:r>
            <a:endParaRPr lang="en-US" sz="3600" b="0" strike="noStrike" spc="-1">
              <a:latin typeface="Arial"/>
            </a:endParaRPr>
          </a:p>
        </p:txBody>
      </p:sp>
      <p:sp>
        <p:nvSpPr>
          <p:cNvPr id="100" name="CustomShape 4"/>
          <p:cNvSpPr/>
          <p:nvPr/>
        </p:nvSpPr>
        <p:spPr>
          <a:xfrm>
            <a:off x="592920" y="1398600"/>
            <a:ext cx="7862040" cy="3722642"/>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endParaRPr lang="en-US" sz="1800" b="0" strike="noStrike" spc="-1">
              <a:latin typeface="Arial"/>
            </a:endParaRPr>
          </a:p>
          <a:p>
            <a:r>
              <a:rPr lang="en-US" sz="2800" b="0" strike="noStrike" spc="-1" dirty="0">
                <a:solidFill>
                  <a:srgbClr val="000000"/>
                </a:solidFill>
                <a:uFillTx/>
                <a:latin typeface="Calibri"/>
                <a:ea typeface="DejaVu Sans"/>
              </a:rPr>
              <a:t>PE </a:t>
            </a:r>
            <a:r>
              <a:rPr lang="en-US" sz="2800" spc="-1" dirty="0">
                <a:solidFill>
                  <a:srgbClr val="000000"/>
                </a:solidFill>
                <a:latin typeface="Calibri"/>
                <a:ea typeface="DejaVu Sans"/>
              </a:rPr>
              <a:t>kit must be worn</a:t>
            </a:r>
            <a:r>
              <a:rPr lang="en-US" sz="2800" b="0" strike="noStrike" spc="-1" dirty="0">
                <a:solidFill>
                  <a:srgbClr val="000000"/>
                </a:solidFill>
                <a:latin typeface="Calibri"/>
                <a:ea typeface="DejaVu Sans"/>
              </a:rPr>
              <a:t> </a:t>
            </a:r>
            <a:r>
              <a:rPr lang="en-US" sz="2800" spc="-1" dirty="0">
                <a:solidFill>
                  <a:srgbClr val="000000"/>
                </a:solidFill>
                <a:latin typeface="Calibri"/>
                <a:ea typeface="DejaVu Sans"/>
              </a:rPr>
              <a:t>into school on</a:t>
            </a:r>
            <a:r>
              <a:rPr lang="en-US" sz="2800" b="0" strike="noStrike" spc="-1" dirty="0">
                <a:solidFill>
                  <a:srgbClr val="000000"/>
                </a:solidFill>
                <a:latin typeface="Calibri"/>
                <a:ea typeface="DejaVu Sans"/>
              </a:rPr>
              <a:t> </a:t>
            </a:r>
            <a:r>
              <a:rPr lang="en-US" sz="2800" spc="-1" dirty="0">
                <a:solidFill>
                  <a:srgbClr val="000000"/>
                </a:solidFill>
                <a:latin typeface="Calibri"/>
                <a:ea typeface="DejaVu Sans"/>
              </a:rPr>
              <a:t>Thursdays</a:t>
            </a:r>
            <a:endParaRPr lang="en-US" sz="2800" b="0" strike="noStrike" spc="-1" dirty="0">
              <a:latin typeface="Calibri"/>
            </a:endParaRPr>
          </a:p>
          <a:p>
            <a:pPr>
              <a:lnSpc>
                <a:spcPct val="100000"/>
              </a:lnSpc>
            </a:pPr>
            <a:endParaRPr lang="en-US" sz="2800" b="0" strike="noStrike" spc="-1">
              <a:latin typeface="Arial"/>
            </a:endParaRPr>
          </a:p>
          <a:p>
            <a:pPr>
              <a:lnSpc>
                <a:spcPct val="100000"/>
              </a:lnSpc>
            </a:pPr>
            <a:r>
              <a:rPr lang="en-US" sz="1800" b="1" strike="noStrike" spc="-1" dirty="0">
                <a:solidFill>
                  <a:srgbClr val="000000"/>
                </a:solidFill>
                <a:latin typeface="Calibri"/>
                <a:ea typeface="DejaVu Sans"/>
              </a:rPr>
              <a:t>PE Kit for all children</a:t>
            </a:r>
            <a:r>
              <a:rPr lang="en-US" b="1" spc="-1" dirty="0">
                <a:solidFill>
                  <a:srgbClr val="000000"/>
                </a:solidFill>
                <a:latin typeface="Calibri"/>
                <a:ea typeface="DejaVu Sans"/>
              </a:rPr>
              <a:t>:</a:t>
            </a:r>
            <a:endParaRPr lang="en-US" sz="1800" b="0" strike="noStrike" spc="-1" dirty="0">
              <a:latin typeface="Arial"/>
            </a:endParaRPr>
          </a:p>
          <a:p>
            <a:pPr>
              <a:lnSpc>
                <a:spcPct val="100000"/>
              </a:lnSpc>
            </a:pPr>
            <a:r>
              <a:rPr lang="en-US" sz="1800" strike="noStrike" spc="-1" dirty="0">
                <a:solidFill>
                  <a:srgbClr val="000000"/>
                </a:solidFill>
                <a:latin typeface="Calibri"/>
                <a:ea typeface="DejaVu Sans"/>
              </a:rPr>
              <a:t>School white polo shirt</a:t>
            </a:r>
            <a:endParaRPr lang="en-US" sz="1800" strike="noStrike" spc="-1" dirty="0">
              <a:latin typeface="Arial"/>
            </a:endParaRPr>
          </a:p>
          <a:p>
            <a:pPr>
              <a:lnSpc>
                <a:spcPct val="100000"/>
              </a:lnSpc>
            </a:pPr>
            <a:r>
              <a:rPr lang="en-US" sz="1800" b="0" strike="noStrike" spc="-1" dirty="0">
                <a:solidFill>
                  <a:srgbClr val="000000"/>
                </a:solidFill>
                <a:latin typeface="Calibri"/>
                <a:ea typeface="DejaVu Sans"/>
              </a:rPr>
              <a:t>Red/black shorts</a:t>
            </a:r>
            <a:endParaRPr lang="en-US" sz="1800" b="0" strike="noStrike" spc="-1" dirty="0">
              <a:latin typeface="Arial"/>
            </a:endParaRPr>
          </a:p>
          <a:p>
            <a:pPr>
              <a:lnSpc>
                <a:spcPct val="100000"/>
              </a:lnSpc>
            </a:pPr>
            <a:r>
              <a:rPr lang="en-US" sz="1800" b="0" strike="noStrike" spc="-1" dirty="0">
                <a:solidFill>
                  <a:srgbClr val="000000"/>
                </a:solidFill>
                <a:latin typeface="Calibri"/>
                <a:ea typeface="DejaVu Sans"/>
              </a:rPr>
              <a:t>White, grey or black socks</a:t>
            </a:r>
            <a:endParaRPr lang="en-US" sz="1800" b="0" strike="noStrike" spc="-1" dirty="0">
              <a:latin typeface="Arial"/>
            </a:endParaRPr>
          </a:p>
          <a:p>
            <a:pPr>
              <a:lnSpc>
                <a:spcPct val="100000"/>
              </a:lnSpc>
            </a:pPr>
            <a:r>
              <a:rPr lang="en-US" sz="1800" b="0" strike="noStrike" spc="-1" dirty="0">
                <a:solidFill>
                  <a:srgbClr val="000000"/>
                </a:solidFill>
                <a:latin typeface="Calibri"/>
                <a:ea typeface="DejaVu Sans"/>
              </a:rPr>
              <a:t>Black trainers (Velcro fastening until pupils can independently tie laces)</a:t>
            </a:r>
            <a:endParaRPr lang="en-US" sz="1800" b="0" strike="noStrike" spc="-1" dirty="0">
              <a:latin typeface="Arial"/>
            </a:endParaRPr>
          </a:p>
          <a:p>
            <a:r>
              <a:rPr lang="en-US" sz="1800" strike="noStrike" spc="-1" dirty="0">
                <a:solidFill>
                  <a:srgbClr val="000000"/>
                </a:solidFill>
                <a:latin typeface="Calibri"/>
                <a:ea typeface="DejaVu Sans"/>
              </a:rPr>
              <a:t>Plain black jogging bottoms and plain black sweatshirt for the winter</a:t>
            </a:r>
            <a:endParaRPr lang="en-US" b="1" spc="-1" dirty="0">
              <a:solidFill>
                <a:srgbClr val="ED7D31"/>
              </a:solidFill>
              <a:latin typeface="Arial"/>
              <a:ea typeface="DejaVu Sans"/>
            </a:endParaRPr>
          </a:p>
          <a:p>
            <a:pPr>
              <a:lnSpc>
                <a:spcPct val="100000"/>
              </a:lnSpc>
            </a:pPr>
            <a:r>
              <a:rPr lang="en-US" sz="1800" b="1" strike="noStrike" spc="-1" dirty="0">
                <a:latin typeface="Calibri"/>
                <a:ea typeface="DejaVu Sans"/>
              </a:rPr>
              <a:t>no logos or stripes please.</a:t>
            </a:r>
            <a:endParaRPr lang="en-US" sz="1800" b="1" strike="noStrike" spc="-1">
              <a:latin typeface="Arial"/>
            </a:endParaRPr>
          </a:p>
          <a:p>
            <a:pPr>
              <a:lnSpc>
                <a:spcPct val="100000"/>
              </a:lnSpc>
            </a:pPr>
            <a:endParaRPr lang="en-US" sz="1800" b="0" strike="noStrike" spc="-1">
              <a:latin typeface="Arial"/>
            </a:endParaRPr>
          </a:p>
          <a:p>
            <a:pPr>
              <a:lnSpc>
                <a:spcPct val="100000"/>
              </a:lnSpc>
            </a:pPr>
            <a:endParaRPr lang="en-US" sz="1800" b="0" strike="noStrike" spc="-1">
              <a:latin typeface="Arial"/>
            </a:endParaRPr>
          </a:p>
        </p:txBody>
      </p:sp>
      <p:pic>
        <p:nvPicPr>
          <p:cNvPr id="101" name="Picture 1"/>
          <p:cNvPicPr/>
          <p:nvPr/>
        </p:nvPicPr>
        <p:blipFill>
          <a:blip r:embed="rId4"/>
          <a:srcRect t="4387"/>
          <a:stretch/>
        </p:blipFill>
        <p:spPr>
          <a:xfrm>
            <a:off x="8280000" y="2679840"/>
            <a:ext cx="3658320" cy="2554560"/>
          </a:xfrm>
          <a:prstGeom prst="rect">
            <a:avLst/>
          </a:prstGeom>
          <a:ln>
            <a:noFill/>
          </a:ln>
        </p:spPr>
      </p:pic>
    </p:spTree>
    <p:extLst>
      <p:ext uri="{BB962C8B-B14F-4D97-AF65-F5344CB8AC3E}">
        <p14:creationId xmlns:p14="http://schemas.microsoft.com/office/powerpoint/2010/main" val="1142480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2"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103" name="Picture 4"/>
          <p:cNvPicPr/>
          <p:nvPr/>
        </p:nvPicPr>
        <p:blipFill>
          <a:blip r:embed="rId2"/>
          <a:stretch/>
        </p:blipFill>
        <p:spPr>
          <a:xfrm>
            <a:off x="10882800" y="5554080"/>
            <a:ext cx="855000" cy="917640"/>
          </a:xfrm>
          <a:prstGeom prst="rect">
            <a:avLst/>
          </a:prstGeom>
          <a:ln>
            <a:noFill/>
          </a:ln>
        </p:spPr>
      </p:pic>
      <p:pic>
        <p:nvPicPr>
          <p:cNvPr id="104" name="Picture 5"/>
          <p:cNvPicPr/>
          <p:nvPr/>
        </p:nvPicPr>
        <p:blipFill>
          <a:blip r:embed="rId3"/>
          <a:stretch/>
        </p:blipFill>
        <p:spPr>
          <a:xfrm>
            <a:off x="426600" y="5554080"/>
            <a:ext cx="619560" cy="847800"/>
          </a:xfrm>
          <a:prstGeom prst="rect">
            <a:avLst/>
          </a:prstGeom>
          <a:ln>
            <a:noFill/>
          </a:ln>
        </p:spPr>
      </p:pic>
      <p:sp>
        <p:nvSpPr>
          <p:cNvPr id="105"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106" name="CustomShape 3"/>
          <p:cNvSpPr/>
          <p:nvPr/>
        </p:nvSpPr>
        <p:spPr>
          <a:xfrm>
            <a:off x="-208800" y="522360"/>
            <a:ext cx="4842720" cy="1751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90000"/>
              </a:lnSpc>
              <a:spcBef>
                <a:spcPts val="1001"/>
              </a:spcBef>
            </a:pPr>
            <a:r>
              <a:rPr lang="en-US" sz="4400" b="0" strike="noStrike" spc="-1">
                <a:solidFill>
                  <a:srgbClr val="000000"/>
                </a:solidFill>
                <a:latin typeface="Trebuchet MS"/>
                <a:ea typeface="DejaVu Sans"/>
              </a:rPr>
              <a:t>Expectations</a:t>
            </a:r>
            <a:endParaRPr lang="en-US" sz="4400" b="0" strike="noStrike" spc="-1">
              <a:latin typeface="Arial"/>
            </a:endParaRPr>
          </a:p>
        </p:txBody>
      </p:sp>
      <p:sp>
        <p:nvSpPr>
          <p:cNvPr id="107" name="CustomShape 4"/>
          <p:cNvSpPr/>
          <p:nvPr/>
        </p:nvSpPr>
        <p:spPr>
          <a:xfrm>
            <a:off x="592920" y="1398600"/>
            <a:ext cx="6299640" cy="4355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US" sz="2800" b="0" u="sng" strike="noStrike" spc="-1">
                <a:solidFill>
                  <a:srgbClr val="000000"/>
                </a:solidFill>
                <a:uFillTx/>
                <a:latin typeface="Calibri"/>
                <a:ea typeface="DejaVu Sans"/>
              </a:rPr>
              <a:t>Attendance</a:t>
            </a:r>
            <a:r>
              <a:rPr lang="en-US" sz="2800" b="0" strike="noStrike" spc="-1">
                <a:solidFill>
                  <a:srgbClr val="000000"/>
                </a:solidFill>
                <a:latin typeface="Calibri"/>
                <a:ea typeface="DejaVu Sans"/>
              </a:rPr>
              <a:t>: During term times, your child should attend school regularly. Regular attendance now means 100% of the time the school is open, the minimum target is 96% attendance.</a:t>
            </a:r>
            <a:endParaRPr lang="en-US" sz="2800" b="0" strike="noStrike" spc="-1">
              <a:latin typeface="Arial"/>
            </a:endParaRPr>
          </a:p>
          <a:p>
            <a:pPr>
              <a:lnSpc>
                <a:spcPct val="100000"/>
              </a:lnSpc>
            </a:pPr>
            <a:endParaRPr lang="en-US" sz="2800" b="0" strike="noStrike" spc="-1">
              <a:latin typeface="Arial"/>
            </a:endParaRPr>
          </a:p>
          <a:p>
            <a:pPr>
              <a:lnSpc>
                <a:spcPct val="100000"/>
              </a:lnSpc>
            </a:pPr>
            <a:r>
              <a:rPr lang="en-US" sz="2800" b="0" strike="noStrike" spc="-1">
                <a:solidFill>
                  <a:srgbClr val="000000"/>
                </a:solidFill>
                <a:latin typeface="Calibri"/>
                <a:ea typeface="DejaVu Sans"/>
              </a:rPr>
              <a:t>If your child is absent from school please notify the school on the first day of absence by telephone or email.</a:t>
            </a:r>
            <a:endParaRPr lang="en-US" sz="2800" b="0" strike="noStrike" spc="-1">
              <a:latin typeface="Arial"/>
            </a:endParaRPr>
          </a:p>
          <a:p>
            <a:pPr>
              <a:lnSpc>
                <a:spcPct val="100000"/>
              </a:lnSpc>
            </a:pPr>
            <a:endParaRPr lang="en-US" sz="2800" b="0" strike="noStrike" spc="-1">
              <a:latin typeface="Arial"/>
            </a:endParaRPr>
          </a:p>
        </p:txBody>
      </p:sp>
      <p:pic>
        <p:nvPicPr>
          <p:cNvPr id="108" name="Picture 2"/>
          <p:cNvPicPr/>
          <p:nvPr/>
        </p:nvPicPr>
        <p:blipFill>
          <a:blip r:embed="rId4"/>
          <a:stretch/>
        </p:blipFill>
        <p:spPr>
          <a:xfrm>
            <a:off x="7184160" y="799920"/>
            <a:ext cx="4185360" cy="4713840"/>
          </a:xfrm>
          <a:prstGeom prst="rect">
            <a:avLst/>
          </a:prstGeom>
          <a:ln>
            <a:noFill/>
          </a:ln>
        </p:spPr>
      </p:pic>
    </p:spTree>
    <p:extLst>
      <p:ext uri="{BB962C8B-B14F-4D97-AF65-F5344CB8AC3E}">
        <p14:creationId xmlns:p14="http://schemas.microsoft.com/office/powerpoint/2010/main" val="111321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9"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110" name="Picture 4"/>
          <p:cNvPicPr/>
          <p:nvPr/>
        </p:nvPicPr>
        <p:blipFill>
          <a:blip r:embed="rId2"/>
          <a:stretch/>
        </p:blipFill>
        <p:spPr>
          <a:xfrm>
            <a:off x="10882800" y="5554080"/>
            <a:ext cx="855000" cy="917640"/>
          </a:xfrm>
          <a:prstGeom prst="rect">
            <a:avLst/>
          </a:prstGeom>
          <a:ln>
            <a:noFill/>
          </a:ln>
        </p:spPr>
      </p:pic>
      <p:pic>
        <p:nvPicPr>
          <p:cNvPr id="111" name="Picture 5"/>
          <p:cNvPicPr/>
          <p:nvPr/>
        </p:nvPicPr>
        <p:blipFill>
          <a:blip r:embed="rId3"/>
          <a:stretch/>
        </p:blipFill>
        <p:spPr>
          <a:xfrm>
            <a:off x="426600" y="5554080"/>
            <a:ext cx="619560" cy="847800"/>
          </a:xfrm>
          <a:prstGeom prst="rect">
            <a:avLst/>
          </a:prstGeom>
          <a:ln>
            <a:noFill/>
          </a:ln>
        </p:spPr>
      </p:pic>
      <p:sp>
        <p:nvSpPr>
          <p:cNvPr id="112"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113" name="CustomShape 3"/>
          <p:cNvSpPr/>
          <p:nvPr/>
        </p:nvSpPr>
        <p:spPr>
          <a:xfrm>
            <a:off x="3907080" y="404640"/>
            <a:ext cx="4231080" cy="1751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90000"/>
              </a:lnSpc>
              <a:spcBef>
                <a:spcPts val="1001"/>
              </a:spcBef>
            </a:pPr>
            <a:r>
              <a:rPr lang="en-US" sz="3200" b="0" u="sng" strike="noStrike" spc="-1">
                <a:solidFill>
                  <a:srgbClr val="000000"/>
                </a:solidFill>
                <a:uFillTx/>
                <a:latin typeface="Trebuchet MS"/>
                <a:ea typeface="DejaVu Sans"/>
              </a:rPr>
              <a:t>Our Curriculum</a:t>
            </a:r>
            <a:endParaRPr lang="en-US" sz="3200" b="0" strike="noStrike" spc="-1">
              <a:latin typeface="Arial"/>
            </a:endParaRPr>
          </a:p>
        </p:txBody>
      </p:sp>
      <p:sp>
        <p:nvSpPr>
          <p:cNvPr id="114" name="CustomShape 4"/>
          <p:cNvSpPr/>
          <p:nvPr/>
        </p:nvSpPr>
        <p:spPr>
          <a:xfrm>
            <a:off x="426600" y="602640"/>
            <a:ext cx="12897720" cy="44791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r>
              <a:rPr lang="en-US" sz="2400" b="0" strike="noStrike" spc="-1" dirty="0">
                <a:solidFill>
                  <a:srgbClr val="000000"/>
                </a:solidFill>
                <a:latin typeface="Calibri"/>
                <a:ea typeface="DejaVu Sans"/>
              </a:rPr>
              <a:t>English – Power of Reading</a:t>
            </a:r>
            <a:endParaRPr lang="en-US" sz="2400" b="0" strike="noStrike" spc="-1" dirty="0">
              <a:latin typeface="Arial"/>
            </a:endParaRPr>
          </a:p>
          <a:p>
            <a:pPr>
              <a:lnSpc>
                <a:spcPct val="100000"/>
              </a:lnSpc>
            </a:pPr>
            <a:endParaRPr lang="en-US" sz="2400" b="0" strike="noStrike" spc="-1">
              <a:latin typeface="Arial"/>
            </a:endParaRPr>
          </a:p>
          <a:p>
            <a:pPr>
              <a:lnSpc>
                <a:spcPct val="100000"/>
              </a:lnSpc>
            </a:pPr>
            <a:r>
              <a:rPr lang="en-US" sz="2400" b="0" strike="noStrike" spc="-1" dirty="0" err="1">
                <a:solidFill>
                  <a:srgbClr val="000000"/>
                </a:solidFill>
                <a:latin typeface="Calibri"/>
                <a:ea typeface="DejaVu Sans"/>
              </a:rPr>
              <a:t>Maths</a:t>
            </a:r>
            <a:r>
              <a:rPr lang="en-US" sz="2400" b="0" strike="noStrike" spc="-1" dirty="0">
                <a:solidFill>
                  <a:srgbClr val="000000"/>
                </a:solidFill>
                <a:latin typeface="Calibri"/>
                <a:ea typeface="DejaVu Sans"/>
              </a:rPr>
              <a:t> – White Rose</a:t>
            </a:r>
            <a:endParaRPr lang="en-US" sz="2400" b="0" strike="noStrike" spc="-1" dirty="0">
              <a:latin typeface="Arial"/>
            </a:endParaRPr>
          </a:p>
          <a:p>
            <a:pPr>
              <a:lnSpc>
                <a:spcPct val="100000"/>
              </a:lnSpc>
            </a:pPr>
            <a:endParaRPr lang="en-US" sz="2400" b="0" strike="noStrike" spc="-1">
              <a:latin typeface="Arial"/>
            </a:endParaRPr>
          </a:p>
          <a:p>
            <a:pPr>
              <a:lnSpc>
                <a:spcPct val="100000"/>
              </a:lnSpc>
            </a:pPr>
            <a:r>
              <a:rPr lang="en-US" sz="2400" b="0" strike="noStrike" spc="-1" dirty="0">
                <a:solidFill>
                  <a:srgbClr val="000000"/>
                </a:solidFill>
                <a:latin typeface="Calibri"/>
                <a:ea typeface="DejaVu Sans"/>
              </a:rPr>
              <a:t>Foundation Subjects – Plan It</a:t>
            </a:r>
            <a:endParaRPr lang="en-US" sz="2400" b="0" strike="noStrike" spc="-1" dirty="0">
              <a:latin typeface="Arial"/>
            </a:endParaRPr>
          </a:p>
          <a:p>
            <a:pPr>
              <a:lnSpc>
                <a:spcPct val="100000"/>
              </a:lnSpc>
            </a:pPr>
            <a:endParaRPr lang="en-US" sz="2400" b="0" strike="noStrike" spc="-1">
              <a:latin typeface="Arial"/>
            </a:endParaRPr>
          </a:p>
          <a:p>
            <a:r>
              <a:rPr lang="en-US" sz="2400" b="0" strike="noStrike" spc="-1" dirty="0">
                <a:solidFill>
                  <a:srgbClr val="000000"/>
                </a:solidFill>
                <a:latin typeface="Calibri"/>
                <a:ea typeface="DejaVu Sans"/>
              </a:rPr>
              <a:t>RE – Surrey 		</a:t>
            </a:r>
            <a:r>
              <a:rPr lang="en-US" sz="2400" spc="-1" dirty="0">
                <a:solidFill>
                  <a:srgbClr val="000000"/>
                </a:solidFill>
                <a:latin typeface="Calibri"/>
                <a:ea typeface="DejaVu Sans"/>
              </a:rPr>
              <a:t> </a:t>
            </a:r>
            <a:endParaRPr lang="en-US" sz="2400" b="0" strike="noStrike" spc="-1">
              <a:latin typeface="Arial"/>
            </a:endParaRPr>
          </a:p>
          <a:p>
            <a:pPr>
              <a:lnSpc>
                <a:spcPct val="100000"/>
              </a:lnSpc>
            </a:pPr>
            <a:endParaRPr lang="en-US" sz="2400" b="0" strike="noStrike" spc="-1">
              <a:latin typeface="Arial"/>
            </a:endParaRPr>
          </a:p>
          <a:p>
            <a:r>
              <a:rPr lang="en-US" sz="2400" b="0" strike="noStrike" spc="-1" dirty="0">
                <a:solidFill>
                  <a:srgbClr val="000000"/>
                </a:solidFill>
                <a:latin typeface="Calibri"/>
                <a:ea typeface="DejaVu Sans"/>
              </a:rPr>
              <a:t>PSHE – Jigsaw		PE – </a:t>
            </a:r>
            <a:r>
              <a:rPr lang="en-US" sz="2400" spc="-1" dirty="0">
                <a:solidFill>
                  <a:srgbClr val="000000"/>
                </a:solidFill>
                <a:latin typeface="Calibri"/>
                <a:ea typeface="DejaVu Sans"/>
              </a:rPr>
              <a:t>          </a:t>
            </a:r>
            <a:endParaRPr lang="en-US" sz="2400" b="0" strike="noStrike" spc="-1" dirty="0">
              <a:latin typeface="Arial"/>
            </a:endParaRPr>
          </a:p>
          <a:p>
            <a:pPr>
              <a:lnSpc>
                <a:spcPct val="100000"/>
              </a:lnSpc>
            </a:pPr>
            <a:endParaRPr lang="en-US" sz="2400" b="0" strike="noStrike" spc="-1">
              <a:latin typeface="Arial"/>
            </a:endParaRPr>
          </a:p>
          <a:p>
            <a:pPr>
              <a:lnSpc>
                <a:spcPct val="100000"/>
              </a:lnSpc>
            </a:pPr>
            <a:r>
              <a:rPr lang="en-US" sz="2400" b="0" strike="noStrike" spc="-1" dirty="0">
                <a:solidFill>
                  <a:srgbClr val="000000"/>
                </a:solidFill>
                <a:latin typeface="Calibri"/>
                <a:ea typeface="DejaVu Sans"/>
              </a:rPr>
              <a:t>Spanish – Primary Languages Network</a:t>
            </a:r>
            <a:endParaRPr lang="en-US" sz="2400" b="0" strike="noStrike" spc="-1" dirty="0">
              <a:latin typeface="Arial"/>
            </a:endParaRPr>
          </a:p>
          <a:p>
            <a:pPr algn="ctr">
              <a:lnSpc>
                <a:spcPct val="100000"/>
              </a:lnSpc>
            </a:pPr>
            <a:endParaRPr lang="en-US" sz="2400" b="0" strike="noStrike" spc="-1">
              <a:latin typeface="Arial"/>
            </a:endParaRPr>
          </a:p>
        </p:txBody>
      </p:sp>
      <p:pic>
        <p:nvPicPr>
          <p:cNvPr id="115" name="Picture 2"/>
          <p:cNvPicPr/>
          <p:nvPr/>
        </p:nvPicPr>
        <p:blipFill>
          <a:blip r:embed="rId4"/>
          <a:stretch/>
        </p:blipFill>
        <p:spPr>
          <a:xfrm>
            <a:off x="8188200" y="4056840"/>
            <a:ext cx="2583000" cy="1747440"/>
          </a:xfrm>
          <a:prstGeom prst="rect">
            <a:avLst/>
          </a:prstGeom>
          <a:ln>
            <a:noFill/>
          </a:ln>
        </p:spPr>
      </p:pic>
      <p:pic>
        <p:nvPicPr>
          <p:cNvPr id="116" name="Picture 9"/>
          <p:cNvPicPr/>
          <p:nvPr/>
        </p:nvPicPr>
        <p:blipFill>
          <a:blip r:embed="rId5"/>
          <a:stretch/>
        </p:blipFill>
        <p:spPr>
          <a:xfrm>
            <a:off x="9480240" y="404640"/>
            <a:ext cx="1949040" cy="1688040"/>
          </a:xfrm>
          <a:prstGeom prst="rect">
            <a:avLst/>
          </a:prstGeom>
          <a:ln>
            <a:noFill/>
          </a:ln>
        </p:spPr>
      </p:pic>
      <p:pic>
        <p:nvPicPr>
          <p:cNvPr id="117" name="Picture 12"/>
          <p:cNvPicPr/>
          <p:nvPr/>
        </p:nvPicPr>
        <p:blipFill>
          <a:blip r:embed="rId6"/>
          <a:stretch/>
        </p:blipFill>
        <p:spPr>
          <a:xfrm>
            <a:off x="1266120" y="4714920"/>
            <a:ext cx="2833560" cy="963720"/>
          </a:xfrm>
          <a:prstGeom prst="rect">
            <a:avLst/>
          </a:prstGeom>
          <a:ln>
            <a:noFill/>
          </a:ln>
        </p:spPr>
      </p:pic>
      <p:pic>
        <p:nvPicPr>
          <p:cNvPr id="119" name="Picture 4"/>
          <p:cNvPicPr/>
          <p:nvPr/>
        </p:nvPicPr>
        <p:blipFill>
          <a:blip r:embed="rId7"/>
          <a:srcRect l="21136" t="15129" r="21844" b="14858"/>
          <a:stretch/>
        </p:blipFill>
        <p:spPr>
          <a:xfrm>
            <a:off x="7730280" y="844200"/>
            <a:ext cx="1360440" cy="1113480"/>
          </a:xfrm>
          <a:prstGeom prst="rect">
            <a:avLst/>
          </a:prstGeom>
          <a:ln>
            <a:noFill/>
          </a:ln>
        </p:spPr>
      </p:pic>
    </p:spTree>
    <p:extLst>
      <p:ext uri="{BB962C8B-B14F-4D97-AF65-F5344CB8AC3E}">
        <p14:creationId xmlns:p14="http://schemas.microsoft.com/office/powerpoint/2010/main" val="457351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1"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122" name="Picture 4"/>
          <p:cNvPicPr/>
          <p:nvPr/>
        </p:nvPicPr>
        <p:blipFill>
          <a:blip r:embed="rId2"/>
          <a:stretch/>
        </p:blipFill>
        <p:spPr>
          <a:xfrm>
            <a:off x="10882800" y="5554080"/>
            <a:ext cx="855000" cy="917640"/>
          </a:xfrm>
          <a:prstGeom prst="rect">
            <a:avLst/>
          </a:prstGeom>
          <a:ln>
            <a:noFill/>
          </a:ln>
        </p:spPr>
      </p:pic>
      <p:pic>
        <p:nvPicPr>
          <p:cNvPr id="123" name="Picture 5"/>
          <p:cNvPicPr/>
          <p:nvPr/>
        </p:nvPicPr>
        <p:blipFill>
          <a:blip r:embed="rId3"/>
          <a:stretch/>
        </p:blipFill>
        <p:spPr>
          <a:xfrm>
            <a:off x="426600" y="5554080"/>
            <a:ext cx="619560" cy="847800"/>
          </a:xfrm>
          <a:prstGeom prst="rect">
            <a:avLst/>
          </a:prstGeom>
          <a:ln>
            <a:noFill/>
          </a:ln>
        </p:spPr>
      </p:pic>
      <p:sp>
        <p:nvSpPr>
          <p:cNvPr id="124"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125" name="CustomShape 3"/>
          <p:cNvSpPr/>
          <p:nvPr/>
        </p:nvSpPr>
        <p:spPr>
          <a:xfrm>
            <a:off x="2286751" y="457200"/>
            <a:ext cx="7459560" cy="71231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90000"/>
              </a:lnSpc>
              <a:spcBef>
                <a:spcPts val="1001"/>
              </a:spcBef>
            </a:pPr>
            <a:r>
              <a:rPr lang="en-US" sz="4400" b="0" strike="noStrike" spc="-1">
                <a:solidFill>
                  <a:srgbClr val="000000"/>
                </a:solidFill>
                <a:latin typeface="Trebuchet MS"/>
                <a:ea typeface="DejaVu Sans"/>
              </a:rPr>
              <a:t>Homework</a:t>
            </a:r>
            <a:endParaRPr lang="en-US" sz="4400" b="0" strike="noStrike" spc="-1">
              <a:latin typeface="Arial"/>
            </a:endParaRPr>
          </a:p>
        </p:txBody>
      </p:sp>
      <p:sp>
        <p:nvSpPr>
          <p:cNvPr id="126" name="CustomShape 4"/>
          <p:cNvSpPr/>
          <p:nvPr/>
        </p:nvSpPr>
        <p:spPr>
          <a:xfrm>
            <a:off x="432403" y="880943"/>
            <a:ext cx="8311187" cy="5199970"/>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a:lnSpc>
                <a:spcPct val="100000"/>
              </a:lnSpc>
            </a:pPr>
            <a:r>
              <a:rPr lang="en-US" sz="2400" b="1" u="sng" strike="noStrike" spc="-1" dirty="0">
                <a:solidFill>
                  <a:srgbClr val="000000"/>
                </a:solidFill>
                <a:uFillTx/>
                <a:latin typeface="Calibri"/>
                <a:ea typeface="DejaVu Sans"/>
              </a:rPr>
              <a:t>Daily Reading </a:t>
            </a:r>
            <a:endParaRPr lang="en-US" sz="2400" b="0" strike="noStrike" spc="-1" dirty="0">
              <a:latin typeface="Arial"/>
            </a:endParaRPr>
          </a:p>
          <a:p>
            <a:pPr>
              <a:lnSpc>
                <a:spcPct val="100000"/>
              </a:lnSpc>
            </a:pPr>
            <a:r>
              <a:rPr lang="en-US" sz="2400" b="0" strike="noStrike" spc="-1" dirty="0">
                <a:solidFill>
                  <a:srgbClr val="000000"/>
                </a:solidFill>
                <a:latin typeface="Calibri"/>
                <a:ea typeface="DejaVu Sans"/>
              </a:rPr>
              <a:t>To be completed every </a:t>
            </a:r>
            <a:r>
              <a:rPr lang="en-US" sz="2400" spc="-1" dirty="0">
                <a:solidFill>
                  <a:srgbClr val="000000"/>
                </a:solidFill>
                <a:latin typeface="Calibri"/>
                <a:ea typeface="DejaVu Sans"/>
              </a:rPr>
              <a:t>weekday</a:t>
            </a:r>
            <a:r>
              <a:rPr lang="en-US" sz="2400" b="0" strike="noStrike" spc="-1" dirty="0">
                <a:solidFill>
                  <a:srgbClr val="000000"/>
                </a:solidFill>
                <a:latin typeface="Calibri"/>
                <a:ea typeface="DejaVu Sans"/>
              </a:rPr>
              <a:t> Monday to Friday.  </a:t>
            </a:r>
            <a:endParaRPr lang="en-US" sz="2400" b="0" strike="noStrike" spc="-1" dirty="0">
              <a:latin typeface="Arial"/>
            </a:endParaRPr>
          </a:p>
          <a:p>
            <a:r>
              <a:rPr lang="en-US" sz="2400" b="0" strike="noStrike" spc="-1" dirty="0">
                <a:solidFill>
                  <a:srgbClr val="000000"/>
                </a:solidFill>
                <a:latin typeface="Calibri"/>
                <a:ea typeface="DejaVu Sans"/>
              </a:rPr>
              <a:t>This is checked daily by the teacher in their </a:t>
            </a:r>
            <a:r>
              <a:rPr lang="en-US" sz="2400" spc="-1" dirty="0">
                <a:solidFill>
                  <a:srgbClr val="000000"/>
                </a:solidFill>
                <a:latin typeface="Calibri"/>
                <a:ea typeface="DejaVu Sans"/>
              </a:rPr>
              <a:t>Reading</a:t>
            </a:r>
            <a:r>
              <a:rPr lang="en-US" sz="2400" b="0" strike="noStrike" spc="-1" dirty="0">
                <a:solidFill>
                  <a:srgbClr val="000000"/>
                </a:solidFill>
                <a:latin typeface="Calibri"/>
                <a:ea typeface="DejaVu Sans"/>
              </a:rPr>
              <a:t> Record. </a:t>
            </a:r>
            <a:endParaRPr lang="en-US" sz="2400" spc="-1" dirty="0">
              <a:solidFill>
                <a:srgbClr val="000000"/>
              </a:solidFill>
              <a:latin typeface="Arial"/>
              <a:ea typeface="DejaVu Sans"/>
            </a:endParaRPr>
          </a:p>
          <a:p>
            <a:endParaRPr lang="en-US" sz="2400" spc="-1" dirty="0">
              <a:solidFill>
                <a:srgbClr val="000000"/>
              </a:solidFill>
              <a:latin typeface="Calibri"/>
              <a:ea typeface="DejaVu Sans"/>
            </a:endParaRPr>
          </a:p>
          <a:p>
            <a:r>
              <a:rPr lang="en-US" sz="2400" b="1" u="sng" spc="-1" dirty="0">
                <a:solidFill>
                  <a:srgbClr val="000000"/>
                </a:solidFill>
                <a:latin typeface="Calibri"/>
                <a:ea typeface="DejaVu Sans"/>
              </a:rPr>
              <a:t>Daily Spellings</a:t>
            </a:r>
            <a:r>
              <a:rPr lang="en-US" sz="2400" b="0" strike="noStrike" spc="-1" dirty="0">
                <a:solidFill>
                  <a:srgbClr val="000000"/>
                </a:solidFill>
                <a:latin typeface="Calibri"/>
                <a:ea typeface="DejaVu Sans"/>
              </a:rPr>
              <a:t> </a:t>
            </a:r>
            <a:endParaRPr lang="en-US" sz="2400" spc="-1" dirty="0">
              <a:solidFill>
                <a:srgbClr val="000000"/>
              </a:solidFill>
              <a:latin typeface="Arial"/>
              <a:ea typeface="DejaVu Sans"/>
            </a:endParaRPr>
          </a:p>
          <a:p>
            <a:r>
              <a:rPr lang="en-US" sz="2400" spc="-1" dirty="0">
                <a:solidFill>
                  <a:srgbClr val="000000"/>
                </a:solidFill>
                <a:latin typeface="Calibri"/>
                <a:ea typeface="DejaVu Sans"/>
              </a:rPr>
              <a:t>These spellings are tested</a:t>
            </a:r>
            <a:r>
              <a:rPr lang="en-US" sz="2400" b="0" strike="noStrike" spc="-1" dirty="0">
                <a:solidFill>
                  <a:srgbClr val="000000"/>
                </a:solidFill>
                <a:latin typeface="Calibri"/>
                <a:ea typeface="DejaVu Sans"/>
              </a:rPr>
              <a:t> on Friday afternoon</a:t>
            </a:r>
            <a:r>
              <a:rPr lang="en-US" sz="2400" spc="-1" dirty="0">
                <a:solidFill>
                  <a:srgbClr val="000000"/>
                </a:solidFill>
                <a:latin typeface="Calibri"/>
                <a:ea typeface="DejaVu Sans"/>
              </a:rPr>
              <a:t> every week.</a:t>
            </a:r>
            <a:endParaRPr lang="en-US" sz="2400" b="0" strike="noStrike" spc="-1" dirty="0">
              <a:latin typeface="Arial"/>
            </a:endParaRPr>
          </a:p>
          <a:p>
            <a:pPr>
              <a:lnSpc>
                <a:spcPct val="100000"/>
              </a:lnSpc>
            </a:pPr>
            <a:endParaRPr lang="en-US" sz="2400" b="0" strike="noStrike" spc="-1">
              <a:latin typeface="Arial"/>
            </a:endParaRPr>
          </a:p>
          <a:p>
            <a:r>
              <a:rPr lang="en-US" sz="2400" b="1" u="sng" spc="-1" dirty="0">
                <a:solidFill>
                  <a:srgbClr val="000000"/>
                </a:solidFill>
                <a:latin typeface="Calibri"/>
              </a:rPr>
              <a:t>Weekly Homework</a:t>
            </a:r>
            <a:endParaRPr lang="en-US" sz="2400" dirty="0"/>
          </a:p>
          <a:p>
            <a:r>
              <a:rPr lang="en-US" sz="2400" b="0" strike="noStrike" spc="-1" dirty="0">
                <a:solidFill>
                  <a:srgbClr val="000000"/>
                </a:solidFill>
                <a:latin typeface="Calibri"/>
                <a:ea typeface="DejaVu Sans"/>
              </a:rPr>
              <a:t>Monday – </a:t>
            </a:r>
            <a:r>
              <a:rPr lang="en-US" sz="2400" b="0" strike="noStrike" spc="-1" dirty="0" err="1">
                <a:solidFill>
                  <a:srgbClr val="000000"/>
                </a:solidFill>
                <a:latin typeface="Calibri"/>
                <a:ea typeface="DejaVu Sans"/>
              </a:rPr>
              <a:t>Maths</a:t>
            </a:r>
            <a:r>
              <a:rPr lang="en-US" sz="2400" spc="-1" dirty="0">
                <a:solidFill>
                  <a:srgbClr val="000000"/>
                </a:solidFill>
                <a:latin typeface="Calibri"/>
                <a:ea typeface="DejaVu Sans"/>
              </a:rPr>
              <a:t> </a:t>
            </a:r>
            <a:r>
              <a:rPr lang="en-US" sz="2400" spc="-1" dirty="0">
                <a:solidFill>
                  <a:srgbClr val="000000"/>
                </a:solidFill>
                <a:latin typeface="Calibri"/>
                <a:ea typeface="Calibri"/>
                <a:cs typeface="Calibri"/>
              </a:rPr>
              <a:t>– </a:t>
            </a:r>
            <a:r>
              <a:rPr lang="en-US" sz="2400" b="0" strike="noStrike" spc="-1" dirty="0">
                <a:solidFill>
                  <a:srgbClr val="000000"/>
                </a:solidFill>
                <a:latin typeface="Calibri"/>
                <a:ea typeface="DejaVu Sans"/>
              </a:rPr>
              <a:t>due in </a:t>
            </a:r>
            <a:r>
              <a:rPr lang="en-US" sz="2400" spc="-1" dirty="0">
                <a:solidFill>
                  <a:srgbClr val="000000"/>
                </a:solidFill>
                <a:latin typeface="Calibri"/>
                <a:ea typeface="DejaVu Sans"/>
              </a:rPr>
              <a:t>on Wednesday</a:t>
            </a:r>
            <a:r>
              <a:rPr lang="en-US" sz="2400" b="0" strike="noStrike" spc="-1" dirty="0">
                <a:solidFill>
                  <a:srgbClr val="000000"/>
                </a:solidFill>
                <a:latin typeface="Calibri"/>
                <a:ea typeface="DejaVu Sans"/>
              </a:rPr>
              <a:t>.</a:t>
            </a:r>
            <a:endParaRPr lang="en-US" sz="2400" b="0" strike="noStrike" spc="-1" dirty="0">
              <a:latin typeface="Arial"/>
            </a:endParaRPr>
          </a:p>
          <a:p>
            <a:r>
              <a:rPr lang="en-US" sz="2400" b="0" strike="noStrike" spc="-1" dirty="0">
                <a:solidFill>
                  <a:srgbClr val="000000"/>
                </a:solidFill>
                <a:latin typeface="Calibri"/>
                <a:ea typeface="DejaVu Sans"/>
              </a:rPr>
              <a:t>Wednesday – </a:t>
            </a:r>
            <a:r>
              <a:rPr lang="en-US" sz="2400" spc="-1" dirty="0">
                <a:solidFill>
                  <a:srgbClr val="000000"/>
                </a:solidFill>
                <a:latin typeface="Calibri"/>
                <a:ea typeface="DejaVu Sans"/>
              </a:rPr>
              <a:t>English/Grammar</a:t>
            </a:r>
            <a:r>
              <a:rPr lang="en-US" sz="2400" spc="-1" dirty="0">
                <a:solidFill>
                  <a:srgbClr val="000000"/>
                </a:solidFill>
                <a:latin typeface="DejaVu Sans"/>
                <a:ea typeface="Calibri"/>
                <a:cs typeface="Calibri"/>
              </a:rPr>
              <a:t> </a:t>
            </a:r>
            <a:r>
              <a:rPr lang="en-US" sz="2400" spc="-1" dirty="0">
                <a:solidFill>
                  <a:srgbClr val="000000"/>
                </a:solidFill>
                <a:latin typeface="Calibri"/>
                <a:ea typeface="Calibri"/>
                <a:cs typeface="Calibri"/>
              </a:rPr>
              <a:t>– </a:t>
            </a:r>
            <a:r>
              <a:rPr lang="en-US" sz="2400" spc="-1" dirty="0">
                <a:solidFill>
                  <a:srgbClr val="000000"/>
                </a:solidFill>
                <a:latin typeface="Calibri"/>
                <a:ea typeface="DejaVu Sans"/>
              </a:rPr>
              <a:t>due in</a:t>
            </a:r>
            <a:r>
              <a:rPr lang="en-US" sz="2400" b="0" strike="noStrike" spc="-1" dirty="0">
                <a:solidFill>
                  <a:srgbClr val="000000"/>
                </a:solidFill>
                <a:latin typeface="Calibri"/>
                <a:ea typeface="DejaVu Sans"/>
              </a:rPr>
              <a:t> </a:t>
            </a:r>
            <a:r>
              <a:rPr lang="en-US" sz="2400" spc="-1" dirty="0">
                <a:solidFill>
                  <a:srgbClr val="000000"/>
                </a:solidFill>
                <a:latin typeface="Calibri"/>
                <a:ea typeface="DejaVu Sans"/>
              </a:rPr>
              <a:t>on </a:t>
            </a:r>
            <a:r>
              <a:rPr lang="en-US" sz="2400" b="0" strike="noStrike" spc="-1" dirty="0">
                <a:solidFill>
                  <a:srgbClr val="000000"/>
                </a:solidFill>
                <a:latin typeface="Calibri"/>
                <a:ea typeface="DejaVu Sans"/>
              </a:rPr>
              <a:t>Friday.</a:t>
            </a:r>
            <a:endParaRPr lang="en-US" sz="2400" b="0" strike="noStrike" spc="-1" dirty="0">
              <a:latin typeface="Arial"/>
            </a:endParaRPr>
          </a:p>
          <a:p>
            <a:r>
              <a:rPr lang="en-US" sz="2400" b="0" strike="noStrike" spc="-1" dirty="0">
                <a:solidFill>
                  <a:srgbClr val="000000"/>
                </a:solidFill>
                <a:latin typeface="Calibri"/>
                <a:ea typeface="DejaVu Sans"/>
              </a:rPr>
              <a:t>Friday – </a:t>
            </a:r>
            <a:r>
              <a:rPr lang="en-US" sz="2400" spc="-1" dirty="0">
                <a:solidFill>
                  <a:srgbClr val="000000"/>
                </a:solidFill>
                <a:latin typeface="Calibri"/>
                <a:ea typeface="DejaVu Sans"/>
              </a:rPr>
              <a:t>Topic – due </a:t>
            </a:r>
            <a:r>
              <a:rPr lang="en-US" sz="2400" b="0" strike="noStrike" spc="-1" dirty="0">
                <a:solidFill>
                  <a:srgbClr val="000000"/>
                </a:solidFill>
                <a:latin typeface="Calibri"/>
                <a:ea typeface="DejaVu Sans"/>
              </a:rPr>
              <a:t>in </a:t>
            </a:r>
            <a:r>
              <a:rPr lang="en-US" sz="2400" spc="-1" dirty="0">
                <a:solidFill>
                  <a:srgbClr val="000000"/>
                </a:solidFill>
                <a:latin typeface="Calibri"/>
                <a:ea typeface="DejaVu Sans"/>
              </a:rPr>
              <a:t>on </a:t>
            </a:r>
            <a:r>
              <a:rPr lang="en-US" sz="2400" b="0" strike="noStrike" spc="-1" dirty="0">
                <a:solidFill>
                  <a:srgbClr val="000000"/>
                </a:solidFill>
                <a:latin typeface="Calibri"/>
                <a:ea typeface="DejaVu Sans"/>
              </a:rPr>
              <a:t>Monday.</a:t>
            </a:r>
            <a:endParaRPr lang="en-US" sz="2400" b="0" strike="noStrike" spc="-1" dirty="0">
              <a:latin typeface="Arial"/>
            </a:endParaRPr>
          </a:p>
          <a:p>
            <a:endParaRPr lang="en-US" sz="2400" spc="-1" dirty="0">
              <a:solidFill>
                <a:srgbClr val="000000"/>
              </a:solidFill>
              <a:latin typeface="Calibri"/>
              <a:ea typeface="DejaVu Sans"/>
            </a:endParaRPr>
          </a:p>
          <a:p>
            <a:pPr>
              <a:lnSpc>
                <a:spcPct val="100000"/>
              </a:lnSpc>
            </a:pPr>
            <a:r>
              <a:rPr lang="en-US" sz="2000" b="0" strike="noStrike" spc="-1" dirty="0">
                <a:solidFill>
                  <a:srgbClr val="000000"/>
                </a:solidFill>
                <a:latin typeface="Calibri"/>
                <a:ea typeface="DejaVu Sans"/>
              </a:rPr>
              <a:t>We love Times Tables Rockstars too and reward pupils in who play at home.</a:t>
            </a:r>
            <a:endParaRPr lang="en-US" sz="2000" b="0" strike="noStrike" spc="-1" dirty="0">
              <a:latin typeface="Arial"/>
            </a:endParaRPr>
          </a:p>
          <a:p>
            <a:pPr>
              <a:lnSpc>
                <a:spcPct val="100000"/>
              </a:lnSpc>
            </a:pPr>
            <a:endParaRPr lang="en-US" sz="2400" b="0" strike="noStrike" spc="-1">
              <a:latin typeface="Arial"/>
            </a:endParaRPr>
          </a:p>
        </p:txBody>
      </p:sp>
      <p:pic>
        <p:nvPicPr>
          <p:cNvPr id="127" name="Picture 1"/>
          <p:cNvPicPr/>
          <p:nvPr/>
        </p:nvPicPr>
        <p:blipFill>
          <a:blip r:embed="rId4"/>
          <a:stretch/>
        </p:blipFill>
        <p:spPr>
          <a:xfrm>
            <a:off x="8743680" y="457200"/>
            <a:ext cx="3082320" cy="3082320"/>
          </a:xfrm>
          <a:prstGeom prst="rect">
            <a:avLst/>
          </a:prstGeom>
          <a:ln>
            <a:noFill/>
          </a:ln>
        </p:spPr>
      </p:pic>
      <p:pic>
        <p:nvPicPr>
          <p:cNvPr id="128" name="Picture 10"/>
          <p:cNvPicPr/>
          <p:nvPr/>
        </p:nvPicPr>
        <p:blipFill>
          <a:blip r:embed="rId5"/>
          <a:stretch/>
        </p:blipFill>
        <p:spPr>
          <a:xfrm>
            <a:off x="9301281" y="3955390"/>
            <a:ext cx="1969920" cy="1419480"/>
          </a:xfrm>
          <a:prstGeom prst="rect">
            <a:avLst/>
          </a:prstGeom>
          <a:ln>
            <a:noFill/>
          </a:ln>
        </p:spPr>
      </p:pic>
    </p:spTree>
    <p:extLst>
      <p:ext uri="{BB962C8B-B14F-4D97-AF65-F5344CB8AC3E}">
        <p14:creationId xmlns:p14="http://schemas.microsoft.com/office/powerpoint/2010/main" val="1571536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vending machine with books on it&#10;&#10;Description automatically generated">
            <a:extLst>
              <a:ext uri="{FF2B5EF4-FFF2-40B4-BE49-F238E27FC236}">
                <a16:creationId xmlns:a16="http://schemas.microsoft.com/office/drawing/2014/main" id="{ACEA917C-D84A-7AB9-6468-7408BC4B4264}"/>
              </a:ext>
            </a:extLst>
          </p:cNvPr>
          <p:cNvPicPr>
            <a:picLocks noChangeAspect="1"/>
          </p:cNvPicPr>
          <p:nvPr/>
        </p:nvPicPr>
        <p:blipFill rotWithShape="1">
          <a:blip r:embed="rId2"/>
          <a:srcRect l="2896" r="3201" b="78"/>
          <a:stretch>
            <a:fillRect/>
          </a:stretch>
        </p:blipFill>
        <p:spPr>
          <a:xfrm>
            <a:off x="21" y="-22"/>
            <a:ext cx="12191297" cy="6862541"/>
          </a:xfrm>
          <a:prstGeom prst="rect">
            <a:avLst/>
          </a:prstGeom>
        </p:spPr>
      </p:pic>
    </p:spTree>
    <p:extLst>
      <p:ext uri="{BB962C8B-B14F-4D97-AF65-F5344CB8AC3E}">
        <p14:creationId xmlns:p14="http://schemas.microsoft.com/office/powerpoint/2010/main" val="36154447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9"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txBody>
          <a:bodyPr lIns="90000" tIns="45000" rIns="90000" bIns="45000" anchor="ctr">
            <a:noAutofit/>
          </a:bodyPr>
          <a:lstStyle/>
          <a:p>
            <a:pPr>
              <a:lnSpc>
                <a:spcPct val="100000"/>
              </a:lnSpc>
            </a:pPr>
            <a:r>
              <a:rPr lang="en-US" sz="1800" b="1" strike="noStrike" spc="-1">
                <a:solidFill>
                  <a:srgbClr val="FFFFFF"/>
                </a:solidFill>
                <a:latin typeface="Calibri"/>
                <a:ea typeface="DejaVu Sans"/>
              </a:rPr>
              <a:t>If a child is unhappy we encourage them to speak out about it by:</a:t>
            </a:r>
            <a:endParaRPr lang="en-US" sz="1800" b="0" strike="noStrike" spc="-1">
              <a:latin typeface="Arial"/>
            </a:endParaRPr>
          </a:p>
          <a:p>
            <a:pPr>
              <a:lnSpc>
                <a:spcPct val="100000"/>
              </a:lnSpc>
            </a:pPr>
            <a:endParaRPr lang="en-US" sz="1800" b="0" strike="noStrike" spc="-1">
              <a:latin typeface="Arial"/>
            </a:endParaRPr>
          </a:p>
          <a:p>
            <a:pPr marL="285840" indent="-284760">
              <a:lnSpc>
                <a:spcPct val="100000"/>
              </a:lnSpc>
              <a:buClr>
                <a:srgbClr val="FFFFFF"/>
              </a:buClr>
              <a:buFont typeface="Arial"/>
              <a:buChar char="•"/>
            </a:pPr>
            <a:r>
              <a:rPr lang="en-US" sz="1800" b="0" strike="noStrike" spc="-1">
                <a:solidFill>
                  <a:srgbClr val="FFFFFF"/>
                </a:solidFill>
                <a:latin typeface="Calibri"/>
                <a:ea typeface="DejaVu Sans"/>
              </a:rPr>
              <a:t>Talking to a friend</a:t>
            </a:r>
            <a:endParaRPr lang="en-US" sz="1800" b="0" strike="noStrike" spc="-1">
              <a:latin typeface="Arial"/>
            </a:endParaRPr>
          </a:p>
          <a:p>
            <a:pPr marL="285840" indent="-284760">
              <a:lnSpc>
                <a:spcPct val="100000"/>
              </a:lnSpc>
              <a:buClr>
                <a:srgbClr val="FFFFFF"/>
              </a:buClr>
              <a:buFont typeface="Arial"/>
              <a:buChar char="•"/>
            </a:pPr>
            <a:r>
              <a:rPr lang="en-US" sz="1800" b="0" strike="noStrike" spc="-1">
                <a:solidFill>
                  <a:srgbClr val="FFFFFF"/>
                </a:solidFill>
                <a:latin typeface="Calibri"/>
                <a:ea typeface="DejaVu Sans"/>
              </a:rPr>
              <a:t>Raising an issue in circle time</a:t>
            </a:r>
            <a:endParaRPr lang="en-US" sz="1800" b="0" strike="noStrike" spc="-1">
              <a:latin typeface="Arial"/>
            </a:endParaRPr>
          </a:p>
          <a:p>
            <a:pPr marL="285840" indent="-284760">
              <a:lnSpc>
                <a:spcPct val="100000"/>
              </a:lnSpc>
              <a:buClr>
                <a:srgbClr val="FFFFFF"/>
              </a:buClr>
              <a:buFont typeface="Arial"/>
              <a:buChar char="•"/>
            </a:pPr>
            <a:r>
              <a:rPr lang="en-US" sz="1800" b="0" strike="noStrike" spc="-1">
                <a:solidFill>
                  <a:srgbClr val="FFFFFF"/>
                </a:solidFill>
                <a:latin typeface="Calibri"/>
                <a:ea typeface="DejaVu Sans"/>
              </a:rPr>
              <a:t>Talking to a member of staff</a:t>
            </a:r>
            <a:endParaRPr lang="en-US" sz="1800" b="0" strike="noStrike" spc="-1">
              <a:latin typeface="Arial"/>
            </a:endParaRPr>
          </a:p>
          <a:p>
            <a:pPr marL="285840" indent="-284760">
              <a:lnSpc>
                <a:spcPct val="100000"/>
              </a:lnSpc>
              <a:buClr>
                <a:srgbClr val="FFFFFF"/>
              </a:buClr>
              <a:buFont typeface="Arial"/>
              <a:buChar char="•"/>
            </a:pPr>
            <a:r>
              <a:rPr lang="en-US" sz="1800" b="0" strike="noStrike" spc="-1">
                <a:solidFill>
                  <a:srgbClr val="FFFFFF"/>
                </a:solidFill>
                <a:latin typeface="Calibri"/>
                <a:ea typeface="DejaVu Sans"/>
              </a:rPr>
              <a:t>Talking to a learning mentor</a:t>
            </a:r>
            <a:endParaRPr lang="en-US" sz="1800" b="0" strike="noStrike" spc="-1">
              <a:latin typeface="Arial"/>
            </a:endParaRPr>
          </a:p>
          <a:p>
            <a:pPr marL="285840" indent="-284760">
              <a:lnSpc>
                <a:spcPct val="100000"/>
              </a:lnSpc>
              <a:buClr>
                <a:srgbClr val="FFFFFF"/>
              </a:buClr>
              <a:buFont typeface="Arial"/>
              <a:buChar char="•"/>
            </a:pPr>
            <a:r>
              <a:rPr lang="en-US" sz="1800" b="0" strike="noStrike" spc="-1">
                <a:solidFill>
                  <a:srgbClr val="FFFFFF"/>
                </a:solidFill>
                <a:latin typeface="Calibri"/>
                <a:ea typeface="DejaVu Sans"/>
              </a:rPr>
              <a:t>Talking to class teacher</a:t>
            </a:r>
            <a:endParaRPr lang="en-US" sz="1800" b="0" strike="noStrike" spc="-1">
              <a:latin typeface="Arial"/>
            </a:endParaRPr>
          </a:p>
          <a:p>
            <a:pPr marL="285840" indent="-284760">
              <a:lnSpc>
                <a:spcPct val="100000"/>
              </a:lnSpc>
              <a:buClr>
                <a:srgbClr val="FFFFFF"/>
              </a:buClr>
              <a:buFont typeface="Arial"/>
              <a:buChar char="•"/>
            </a:pPr>
            <a:r>
              <a:rPr lang="en-US" sz="1800" b="0" strike="noStrike" spc="-1">
                <a:solidFill>
                  <a:srgbClr val="FFFFFF"/>
                </a:solidFill>
                <a:latin typeface="Calibri"/>
                <a:ea typeface="DejaVu Sans"/>
              </a:rPr>
              <a:t>Putting a note in the worry eater (this will be seen by a learning mentor)</a:t>
            </a:r>
            <a:endParaRPr lang="en-US" sz="1800" b="0" strike="noStrike" spc="-1">
              <a:latin typeface="Arial"/>
            </a:endParaRPr>
          </a:p>
          <a:p>
            <a:pPr marL="285840" indent="-284760">
              <a:lnSpc>
                <a:spcPct val="100000"/>
              </a:lnSpc>
              <a:buClr>
                <a:srgbClr val="FFFFFF"/>
              </a:buClr>
              <a:buFont typeface="Arial"/>
              <a:buChar char="•"/>
            </a:pPr>
            <a:r>
              <a:rPr lang="en-US" sz="1800" b="0" strike="noStrike" spc="-1">
                <a:solidFill>
                  <a:srgbClr val="FFFFFF"/>
                </a:solidFill>
                <a:latin typeface="Calibri"/>
                <a:ea typeface="DejaVu Sans"/>
              </a:rPr>
              <a:t>Speaking to a middle or senior leader</a:t>
            </a:r>
            <a:endParaRPr lang="en-US" sz="1800" b="0" strike="noStrike" spc="-1">
              <a:latin typeface="Arial"/>
            </a:endParaRPr>
          </a:p>
        </p:txBody>
      </p:sp>
      <p:pic>
        <p:nvPicPr>
          <p:cNvPr id="130" name="Picture 4"/>
          <p:cNvPicPr/>
          <p:nvPr/>
        </p:nvPicPr>
        <p:blipFill>
          <a:blip r:embed="rId2"/>
          <a:stretch/>
        </p:blipFill>
        <p:spPr>
          <a:xfrm>
            <a:off x="10882800" y="5554080"/>
            <a:ext cx="855000" cy="917640"/>
          </a:xfrm>
          <a:prstGeom prst="rect">
            <a:avLst/>
          </a:prstGeom>
          <a:ln>
            <a:noFill/>
          </a:ln>
        </p:spPr>
      </p:pic>
      <p:pic>
        <p:nvPicPr>
          <p:cNvPr id="131" name="Picture 5"/>
          <p:cNvPicPr/>
          <p:nvPr/>
        </p:nvPicPr>
        <p:blipFill>
          <a:blip r:embed="rId3"/>
          <a:stretch/>
        </p:blipFill>
        <p:spPr>
          <a:xfrm>
            <a:off x="426600" y="5554080"/>
            <a:ext cx="619560" cy="847800"/>
          </a:xfrm>
          <a:prstGeom prst="rect">
            <a:avLst/>
          </a:prstGeom>
          <a:ln>
            <a:noFill/>
          </a:ln>
        </p:spPr>
      </p:pic>
      <p:sp>
        <p:nvSpPr>
          <p:cNvPr id="132"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133" name="CustomShape 3"/>
          <p:cNvSpPr/>
          <p:nvPr/>
        </p:nvSpPr>
        <p:spPr>
          <a:xfrm>
            <a:off x="2365920" y="457200"/>
            <a:ext cx="7459560" cy="1751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90000"/>
              </a:lnSpc>
              <a:spcBef>
                <a:spcPts val="1001"/>
              </a:spcBef>
            </a:pPr>
            <a:r>
              <a:rPr lang="en-US" sz="4400" b="0" strike="noStrike" spc="-1">
                <a:solidFill>
                  <a:srgbClr val="000000"/>
                </a:solidFill>
                <a:latin typeface="Trebuchet MS"/>
                <a:ea typeface="DejaVu Sans"/>
              </a:rPr>
              <a:t>Pupil concerns</a:t>
            </a:r>
            <a:endParaRPr lang="en-US" sz="4400" b="0" strike="noStrike" spc="-1">
              <a:latin typeface="Arial"/>
            </a:endParaRPr>
          </a:p>
        </p:txBody>
      </p:sp>
      <p:sp>
        <p:nvSpPr>
          <p:cNvPr id="134" name="CustomShape 4"/>
          <p:cNvSpPr/>
          <p:nvPr/>
        </p:nvSpPr>
        <p:spPr>
          <a:xfrm>
            <a:off x="1236432" y="1144518"/>
            <a:ext cx="5168520" cy="3968864"/>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r>
              <a:rPr lang="en-US" sz="2800" b="1" strike="noStrike" spc="-1" dirty="0">
                <a:solidFill>
                  <a:srgbClr val="000000"/>
                </a:solidFill>
                <a:latin typeface="Calibri"/>
                <a:ea typeface="DejaVu Sans"/>
              </a:rPr>
              <a:t>If a child is unhappy</a:t>
            </a:r>
            <a:r>
              <a:rPr lang="en-US" sz="2800" b="1" spc="-1" dirty="0">
                <a:solidFill>
                  <a:srgbClr val="000000"/>
                </a:solidFill>
                <a:latin typeface="Calibri"/>
                <a:ea typeface="DejaVu Sans"/>
              </a:rPr>
              <a:t>,</a:t>
            </a:r>
            <a:r>
              <a:rPr lang="en-US" sz="2800" b="1" strike="noStrike" spc="-1" dirty="0">
                <a:solidFill>
                  <a:srgbClr val="000000"/>
                </a:solidFill>
                <a:latin typeface="Calibri"/>
                <a:ea typeface="DejaVu Sans"/>
              </a:rPr>
              <a:t> we encourage them to speak out about it by:</a:t>
            </a:r>
            <a:endParaRPr lang="en-US" sz="2800" b="0" strike="noStrike" spc="-1" dirty="0">
              <a:latin typeface="Arial"/>
            </a:endParaRPr>
          </a:p>
          <a:p>
            <a:pPr>
              <a:lnSpc>
                <a:spcPct val="100000"/>
              </a:lnSpc>
            </a:pPr>
            <a:endParaRPr lang="en-US" sz="2800" b="0" strike="noStrike" spc="-1">
              <a:latin typeface="Arial"/>
            </a:endParaRPr>
          </a:p>
          <a:p>
            <a:pPr marL="285750" indent="-284480">
              <a:lnSpc>
                <a:spcPct val="100000"/>
              </a:lnSpc>
              <a:buClr>
                <a:srgbClr val="000000"/>
              </a:buClr>
              <a:buFont typeface="Arial"/>
              <a:buChar char="•"/>
            </a:pPr>
            <a:r>
              <a:rPr lang="en-US" sz="2800" b="0" strike="noStrike" spc="-1" dirty="0">
                <a:solidFill>
                  <a:srgbClr val="000000"/>
                </a:solidFill>
                <a:latin typeface="Calibri"/>
                <a:ea typeface="DejaVu Sans"/>
              </a:rPr>
              <a:t>Talking to a friend</a:t>
            </a:r>
            <a:endParaRPr lang="en-US" sz="2800" b="0" strike="noStrike" spc="-1" dirty="0">
              <a:latin typeface="Arial"/>
            </a:endParaRPr>
          </a:p>
          <a:p>
            <a:pPr marL="285750" indent="-284480">
              <a:lnSpc>
                <a:spcPct val="100000"/>
              </a:lnSpc>
              <a:buClr>
                <a:srgbClr val="000000"/>
              </a:buClr>
              <a:buFont typeface="Arial"/>
              <a:buChar char="•"/>
            </a:pPr>
            <a:r>
              <a:rPr lang="en-US" sz="2800" b="0" strike="noStrike" spc="-1" dirty="0">
                <a:solidFill>
                  <a:srgbClr val="000000"/>
                </a:solidFill>
                <a:latin typeface="Calibri"/>
                <a:ea typeface="DejaVu Sans"/>
              </a:rPr>
              <a:t>Raising an issue in circle time</a:t>
            </a:r>
            <a:endParaRPr lang="en-US" sz="2800" b="0" strike="noStrike" spc="-1" dirty="0">
              <a:latin typeface="Arial"/>
            </a:endParaRPr>
          </a:p>
          <a:p>
            <a:pPr marL="285750" indent="-284480">
              <a:lnSpc>
                <a:spcPct val="100000"/>
              </a:lnSpc>
              <a:buClr>
                <a:srgbClr val="000000"/>
              </a:buClr>
              <a:buFont typeface="Arial"/>
              <a:buChar char="•"/>
            </a:pPr>
            <a:r>
              <a:rPr lang="en-US" sz="2800" b="0" strike="noStrike" spc="-1" dirty="0">
                <a:solidFill>
                  <a:srgbClr val="000000"/>
                </a:solidFill>
                <a:latin typeface="Calibri"/>
                <a:ea typeface="DejaVu Sans"/>
              </a:rPr>
              <a:t>Talking to a member of staff</a:t>
            </a:r>
            <a:endParaRPr lang="en-US" sz="2800" b="0" strike="noStrike" spc="-1" dirty="0">
              <a:latin typeface="Arial"/>
            </a:endParaRPr>
          </a:p>
          <a:p>
            <a:pPr marL="285750" indent="-284480">
              <a:lnSpc>
                <a:spcPct val="100000"/>
              </a:lnSpc>
              <a:buClr>
                <a:srgbClr val="000000"/>
              </a:buClr>
              <a:buFont typeface="Arial"/>
              <a:buChar char="•"/>
            </a:pPr>
            <a:r>
              <a:rPr lang="en-US" sz="2800" b="0" strike="noStrike" spc="-1" dirty="0">
                <a:solidFill>
                  <a:srgbClr val="000000"/>
                </a:solidFill>
                <a:latin typeface="Calibri"/>
                <a:ea typeface="DejaVu Sans"/>
              </a:rPr>
              <a:t>Putting a note in the daily check-in box</a:t>
            </a:r>
            <a:endParaRPr lang="en-US" sz="2800" b="0" strike="noStrike" spc="-1" dirty="0">
              <a:latin typeface="Arial"/>
            </a:endParaRPr>
          </a:p>
        </p:txBody>
      </p:sp>
      <p:sp>
        <p:nvSpPr>
          <p:cNvPr id="135" name="CustomShape 5"/>
          <p:cNvSpPr/>
          <p:nvPr/>
        </p:nvSpPr>
        <p:spPr>
          <a:xfrm>
            <a:off x="8082360" y="1542600"/>
            <a:ext cx="3389400" cy="1186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US" sz="2400" b="1" strike="noStrike" spc="-1">
                <a:solidFill>
                  <a:srgbClr val="FF0000"/>
                </a:solidFill>
                <a:latin typeface="Calibri"/>
                <a:ea typeface="DejaVu Sans"/>
              </a:rPr>
              <a:t>Did you know our pupils have a daily check-in for their well-being? </a:t>
            </a:r>
            <a:endParaRPr lang="en-US" sz="2400" b="0" strike="noStrike" spc="-1">
              <a:latin typeface="Arial"/>
            </a:endParaRPr>
          </a:p>
        </p:txBody>
      </p:sp>
      <p:pic>
        <p:nvPicPr>
          <p:cNvPr id="2" name="Picture 1" descr="Calming Corner Kid Emotional Regulation ...">
            <a:extLst>
              <a:ext uri="{FF2B5EF4-FFF2-40B4-BE49-F238E27FC236}">
                <a16:creationId xmlns:a16="http://schemas.microsoft.com/office/drawing/2014/main" id="{4B27C1A5-B192-C2F5-11DD-C696E5EACC42}"/>
              </a:ext>
            </a:extLst>
          </p:cNvPr>
          <p:cNvPicPr>
            <a:picLocks noChangeAspect="1"/>
          </p:cNvPicPr>
          <p:nvPr/>
        </p:nvPicPr>
        <p:blipFill>
          <a:blip r:embed="rId4"/>
          <a:stretch>
            <a:fillRect/>
          </a:stretch>
        </p:blipFill>
        <p:spPr>
          <a:xfrm>
            <a:off x="6923873" y="2656423"/>
            <a:ext cx="4677763" cy="3108735"/>
          </a:xfrm>
          <a:prstGeom prst="rect">
            <a:avLst/>
          </a:prstGeom>
        </p:spPr>
      </p:pic>
    </p:spTree>
    <p:extLst>
      <p:ext uri="{BB962C8B-B14F-4D97-AF65-F5344CB8AC3E}">
        <p14:creationId xmlns:p14="http://schemas.microsoft.com/office/powerpoint/2010/main" val="39777234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39" name="CustomShape 1"/>
          <p:cNvSpPr/>
          <p:nvPr/>
        </p:nvSpPr>
        <p:spPr>
          <a:xfrm>
            <a:off x="207720" y="232920"/>
            <a:ext cx="11770560" cy="6410880"/>
          </a:xfrm>
          <a:prstGeom prst="rect">
            <a:avLst/>
          </a:prstGeom>
          <a:ln w="76320">
            <a:round/>
          </a:ln>
        </p:spPr>
        <p:style>
          <a:lnRef idx="2">
            <a:schemeClr val="accent3"/>
          </a:lnRef>
          <a:fillRef idx="1">
            <a:schemeClr val="lt1"/>
          </a:fillRef>
          <a:effectRef idx="0">
            <a:schemeClr val="accent3"/>
          </a:effectRef>
          <a:fontRef idx="minor"/>
        </p:style>
      </p:sp>
      <p:pic>
        <p:nvPicPr>
          <p:cNvPr id="140" name="Picture 4"/>
          <p:cNvPicPr/>
          <p:nvPr/>
        </p:nvPicPr>
        <p:blipFill>
          <a:blip r:embed="rId2"/>
          <a:stretch/>
        </p:blipFill>
        <p:spPr>
          <a:xfrm>
            <a:off x="10940400" y="5577840"/>
            <a:ext cx="855000" cy="917640"/>
          </a:xfrm>
          <a:prstGeom prst="rect">
            <a:avLst/>
          </a:prstGeom>
          <a:ln>
            <a:noFill/>
          </a:ln>
        </p:spPr>
      </p:pic>
      <p:pic>
        <p:nvPicPr>
          <p:cNvPr id="141" name="Picture 5"/>
          <p:cNvPicPr/>
          <p:nvPr/>
        </p:nvPicPr>
        <p:blipFill>
          <a:blip r:embed="rId3"/>
          <a:stretch/>
        </p:blipFill>
        <p:spPr>
          <a:xfrm>
            <a:off x="426600" y="5554080"/>
            <a:ext cx="619560" cy="847800"/>
          </a:xfrm>
          <a:prstGeom prst="rect">
            <a:avLst/>
          </a:prstGeom>
          <a:ln>
            <a:noFill/>
          </a:ln>
        </p:spPr>
      </p:pic>
      <p:sp>
        <p:nvSpPr>
          <p:cNvPr id="142"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143" name="CustomShape 3"/>
          <p:cNvSpPr/>
          <p:nvPr/>
        </p:nvSpPr>
        <p:spPr>
          <a:xfrm>
            <a:off x="600120" y="651960"/>
            <a:ext cx="4287240" cy="1751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90000"/>
              </a:lnSpc>
              <a:spcBef>
                <a:spcPts val="1001"/>
              </a:spcBef>
            </a:pPr>
            <a:r>
              <a:rPr lang="en-US" sz="4400" b="0" strike="noStrike" spc="-1">
                <a:solidFill>
                  <a:srgbClr val="000000"/>
                </a:solidFill>
                <a:latin typeface="Trebuchet MS"/>
                <a:ea typeface="DejaVu Sans"/>
              </a:rPr>
              <a:t>Safeguarding</a:t>
            </a:r>
            <a:endParaRPr lang="en-US" sz="4400" b="0" strike="noStrike" spc="-1">
              <a:latin typeface="Arial"/>
            </a:endParaRPr>
          </a:p>
        </p:txBody>
      </p:sp>
      <p:sp>
        <p:nvSpPr>
          <p:cNvPr id="144" name="CustomShape 4"/>
          <p:cNvSpPr/>
          <p:nvPr/>
        </p:nvSpPr>
        <p:spPr>
          <a:xfrm>
            <a:off x="1047240" y="1610640"/>
            <a:ext cx="4087800" cy="1456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90000"/>
              </a:lnSpc>
              <a:spcBef>
                <a:spcPts val="1001"/>
              </a:spcBef>
            </a:pPr>
            <a:endParaRPr lang="en-US" sz="1800" b="0" strike="noStrike" spc="-1">
              <a:latin typeface="Arial"/>
            </a:endParaRPr>
          </a:p>
          <a:p>
            <a:pPr>
              <a:lnSpc>
                <a:spcPct val="90000"/>
              </a:lnSpc>
              <a:spcBef>
                <a:spcPts val="1001"/>
              </a:spcBef>
            </a:pPr>
            <a:r>
              <a:rPr lang="en-US" sz="2000" b="0" strike="noStrike" spc="-1">
                <a:solidFill>
                  <a:srgbClr val="000000"/>
                </a:solidFill>
                <a:latin typeface="Calibri"/>
                <a:ea typeface="DejaVu Sans"/>
              </a:rPr>
              <a:t>Your child’s safety is our priority and we have a shared responsibility to safeguard everyone in our school.</a:t>
            </a:r>
            <a:endParaRPr lang="en-US" sz="2000" b="0" strike="noStrike" spc="-1">
              <a:latin typeface="Arial"/>
            </a:endParaRPr>
          </a:p>
          <a:p>
            <a:pPr>
              <a:lnSpc>
                <a:spcPct val="90000"/>
              </a:lnSpc>
              <a:spcBef>
                <a:spcPts val="1001"/>
              </a:spcBef>
            </a:pPr>
            <a:endParaRPr lang="en-US" sz="2000" b="0" strike="noStrike" spc="-1">
              <a:latin typeface="Arial"/>
            </a:endParaRPr>
          </a:p>
          <a:p>
            <a:pPr>
              <a:lnSpc>
                <a:spcPct val="90000"/>
              </a:lnSpc>
              <a:spcBef>
                <a:spcPts val="1001"/>
              </a:spcBef>
            </a:pPr>
            <a:r>
              <a:rPr lang="en-US" sz="2000" b="0" u="sng" strike="noStrike" spc="-1">
                <a:solidFill>
                  <a:srgbClr val="0563C1"/>
                </a:solidFill>
                <a:uFillTx/>
                <a:latin typeface="Calibri"/>
                <a:ea typeface="DejaVu Sans"/>
                <a:hlinkClick r:id="rId4"/>
              </a:rPr>
              <a:t>https://www.town-farm-surrey.uk/safeguarding/</a:t>
            </a:r>
            <a:endParaRPr lang="en-US" sz="2000" b="0" strike="noStrike" spc="-1">
              <a:latin typeface="Arial"/>
            </a:endParaRPr>
          </a:p>
          <a:p>
            <a:pPr>
              <a:lnSpc>
                <a:spcPct val="90000"/>
              </a:lnSpc>
              <a:spcBef>
                <a:spcPts val="1001"/>
              </a:spcBef>
            </a:pPr>
            <a:endParaRPr lang="en-US" sz="2000" b="0" strike="noStrike" spc="-1">
              <a:latin typeface="Arial"/>
            </a:endParaRPr>
          </a:p>
        </p:txBody>
      </p:sp>
      <p:sp>
        <p:nvSpPr>
          <p:cNvPr id="145" name="CustomShape 5"/>
          <p:cNvSpPr/>
          <p:nvPr/>
        </p:nvSpPr>
        <p:spPr>
          <a:xfrm>
            <a:off x="1047240" y="4197600"/>
            <a:ext cx="4570920" cy="1735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endParaRPr lang="en-US" sz="1800" b="0" strike="noStrike" spc="-1">
              <a:latin typeface="Arial"/>
            </a:endParaRPr>
          </a:p>
          <a:p>
            <a:pPr marL="216000" indent="-215280">
              <a:lnSpc>
                <a:spcPct val="100000"/>
              </a:lnSpc>
              <a:buClr>
                <a:srgbClr val="000000"/>
              </a:buClr>
              <a:buFont typeface="Wingdings" charset="2"/>
              <a:buChar char=""/>
            </a:pPr>
            <a:r>
              <a:rPr lang="en-US" sz="1800" b="1" strike="noStrike" spc="-1">
                <a:solidFill>
                  <a:srgbClr val="000000"/>
                </a:solidFill>
                <a:latin typeface="Calibri Light"/>
                <a:ea typeface="DejaVu Sans"/>
              </a:rPr>
              <a:t>SPA: </a:t>
            </a:r>
            <a:r>
              <a:rPr lang="en-US" sz="1800" b="0" strike="noStrike" spc="-1">
                <a:solidFill>
                  <a:srgbClr val="000000"/>
                </a:solidFill>
                <a:latin typeface="Calibri Light"/>
                <a:ea typeface="DejaVu Sans"/>
              </a:rPr>
              <a:t>0300 200 1006</a:t>
            </a:r>
            <a:endParaRPr lang="en-US" sz="1800" b="0" strike="noStrike" spc="-1">
              <a:latin typeface="Arial"/>
            </a:endParaRPr>
          </a:p>
          <a:p>
            <a:pPr marL="216000" indent="-215280">
              <a:lnSpc>
                <a:spcPct val="100000"/>
              </a:lnSpc>
              <a:buClr>
                <a:srgbClr val="000000"/>
              </a:buClr>
              <a:buFont typeface="Wingdings" charset="2"/>
              <a:buChar char=""/>
            </a:pPr>
            <a:r>
              <a:rPr lang="en-US" sz="1800" b="1" strike="noStrike" spc="-1">
                <a:solidFill>
                  <a:srgbClr val="000000"/>
                </a:solidFill>
                <a:latin typeface="Calibri Light"/>
                <a:ea typeface="DejaVu Sans"/>
              </a:rPr>
              <a:t>Emergency Duty team: </a:t>
            </a:r>
            <a:r>
              <a:rPr lang="en-US" sz="1800" b="0" strike="noStrike" spc="-1">
                <a:solidFill>
                  <a:srgbClr val="000000"/>
                </a:solidFill>
                <a:latin typeface="Calibri Light"/>
                <a:ea typeface="DejaVu Sans"/>
              </a:rPr>
              <a:t>01483 517898 </a:t>
            </a:r>
            <a:endParaRPr lang="en-US" sz="1800" b="0" strike="noStrike" spc="-1">
              <a:latin typeface="Arial"/>
            </a:endParaRPr>
          </a:p>
          <a:p>
            <a:pPr marL="216000" indent="-215280">
              <a:lnSpc>
                <a:spcPct val="100000"/>
              </a:lnSpc>
              <a:buClr>
                <a:srgbClr val="000000"/>
              </a:buClr>
              <a:buFont typeface="Wingdings" charset="2"/>
              <a:buChar char=""/>
            </a:pPr>
            <a:r>
              <a:rPr lang="en-US" sz="1800" b="1" strike="noStrike" spc="-1">
                <a:solidFill>
                  <a:srgbClr val="000000"/>
                </a:solidFill>
                <a:latin typeface="Calibri Light"/>
                <a:ea typeface="DejaVu Sans"/>
              </a:rPr>
              <a:t>Surrey Police: </a:t>
            </a:r>
            <a:r>
              <a:rPr lang="en-US" sz="1800" b="0" strike="noStrike" spc="-1">
                <a:solidFill>
                  <a:srgbClr val="000000"/>
                </a:solidFill>
                <a:latin typeface="Calibri Light"/>
                <a:ea typeface="DejaVu Sans"/>
              </a:rPr>
              <a:t>101 (or 999 in an emergency)</a:t>
            </a:r>
            <a:endParaRPr lang="en-US" sz="1800" b="0" strike="noStrike" spc="-1">
              <a:latin typeface="Arial"/>
            </a:endParaRPr>
          </a:p>
          <a:p>
            <a:pPr marL="216000" indent="-215280">
              <a:lnSpc>
                <a:spcPct val="100000"/>
              </a:lnSpc>
              <a:buClr>
                <a:srgbClr val="000000"/>
              </a:buClr>
              <a:buFont typeface="Wingdings" charset="2"/>
              <a:buChar char=""/>
            </a:pPr>
            <a:r>
              <a:rPr lang="en-US" sz="1800" b="0" u="sng" strike="noStrike" spc="-1">
                <a:solidFill>
                  <a:srgbClr val="0563C1"/>
                </a:solidFill>
                <a:uFillTx/>
                <a:latin typeface="Calibri Light"/>
                <a:ea typeface="DejaVu Sans"/>
                <a:hlinkClick r:id="rId5"/>
              </a:rPr>
              <a:t>www.surreycc.gov.uk/safeguarding</a:t>
            </a:r>
            <a:r>
              <a:rPr lang="en-US" sz="1800" b="0" strike="noStrike" spc="-1">
                <a:solidFill>
                  <a:srgbClr val="000000"/>
                </a:solidFill>
                <a:latin typeface="Calibri Light"/>
                <a:ea typeface="DejaVu Sans"/>
              </a:rPr>
              <a:t> </a:t>
            </a:r>
            <a:endParaRPr lang="en-US" sz="1800" b="0" strike="noStrike" spc="-1">
              <a:latin typeface="Arial"/>
            </a:endParaRPr>
          </a:p>
          <a:p>
            <a:pPr>
              <a:lnSpc>
                <a:spcPct val="100000"/>
              </a:lnSpc>
            </a:pPr>
            <a:endParaRPr lang="en-US" sz="1800" b="0" strike="noStrike" spc="-1">
              <a:latin typeface="Arial"/>
            </a:endParaRPr>
          </a:p>
        </p:txBody>
      </p:sp>
    </p:spTree>
    <p:extLst>
      <p:ext uri="{BB962C8B-B14F-4D97-AF65-F5344CB8AC3E}">
        <p14:creationId xmlns:p14="http://schemas.microsoft.com/office/powerpoint/2010/main" val="12583083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47" name="CustomShape 1"/>
          <p:cNvSpPr/>
          <p:nvPr/>
        </p:nvSpPr>
        <p:spPr>
          <a:xfrm>
            <a:off x="207720" y="232920"/>
            <a:ext cx="11775240" cy="6410880"/>
          </a:xfrm>
          <a:prstGeom prst="rect">
            <a:avLst/>
          </a:prstGeom>
          <a:ln w="76320">
            <a:round/>
          </a:ln>
        </p:spPr>
        <p:style>
          <a:lnRef idx="2">
            <a:schemeClr val="accent3"/>
          </a:lnRef>
          <a:fillRef idx="1">
            <a:schemeClr val="lt1"/>
          </a:fillRef>
          <a:effectRef idx="0">
            <a:schemeClr val="accent3"/>
          </a:effectRef>
          <a:fontRef idx="minor"/>
        </p:style>
      </p:sp>
      <p:pic>
        <p:nvPicPr>
          <p:cNvPr id="148" name="Picture 4"/>
          <p:cNvPicPr/>
          <p:nvPr/>
        </p:nvPicPr>
        <p:blipFill>
          <a:blip r:embed="rId2"/>
          <a:stretch/>
        </p:blipFill>
        <p:spPr>
          <a:xfrm>
            <a:off x="10882800" y="5554080"/>
            <a:ext cx="855000" cy="917640"/>
          </a:xfrm>
          <a:prstGeom prst="rect">
            <a:avLst/>
          </a:prstGeom>
          <a:ln>
            <a:noFill/>
          </a:ln>
        </p:spPr>
      </p:pic>
      <p:pic>
        <p:nvPicPr>
          <p:cNvPr id="149" name="Picture 5"/>
          <p:cNvPicPr/>
          <p:nvPr/>
        </p:nvPicPr>
        <p:blipFill>
          <a:blip r:embed="rId3"/>
          <a:stretch/>
        </p:blipFill>
        <p:spPr>
          <a:xfrm>
            <a:off x="426600" y="5554080"/>
            <a:ext cx="619560" cy="847800"/>
          </a:xfrm>
          <a:prstGeom prst="rect">
            <a:avLst/>
          </a:prstGeom>
          <a:ln>
            <a:noFill/>
          </a:ln>
        </p:spPr>
      </p:pic>
      <p:sp>
        <p:nvSpPr>
          <p:cNvPr id="150" name="CustomShape 2"/>
          <p:cNvSpPr/>
          <p:nvPr/>
        </p:nvSpPr>
        <p:spPr>
          <a:xfrm>
            <a:off x="1097280" y="5632560"/>
            <a:ext cx="9834120" cy="88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1800" b="1" i="1" strike="noStrike" spc="-1">
                <a:solidFill>
                  <a:srgbClr val="000000"/>
                </a:solidFill>
                <a:latin typeface="Calibri"/>
                <a:ea typeface="Calibri"/>
              </a:rPr>
              <a:t>_________________________________________________________________________</a:t>
            </a:r>
            <a:endParaRPr lang="en-US" sz="1800" b="0" strike="noStrike" spc="-1">
              <a:latin typeface="Arial"/>
            </a:endParaRPr>
          </a:p>
          <a:p>
            <a:pPr algn="ctr">
              <a:lnSpc>
                <a:spcPct val="100000"/>
              </a:lnSpc>
            </a:pPr>
            <a:r>
              <a:rPr lang="en-US" sz="1800" b="1" i="1" strike="noStrike" spc="-1">
                <a:solidFill>
                  <a:srgbClr val="000000"/>
                </a:solidFill>
                <a:latin typeface="Calibri"/>
                <a:ea typeface="Calibri"/>
              </a:rPr>
              <a:t>Every Child, Every Day, Every Moment</a:t>
            </a:r>
            <a:endParaRPr lang="en-US" sz="1800" b="0" strike="noStrike" spc="-1">
              <a:latin typeface="Arial"/>
            </a:endParaRPr>
          </a:p>
          <a:p>
            <a:pPr algn="ctr">
              <a:lnSpc>
                <a:spcPct val="100000"/>
              </a:lnSpc>
            </a:pPr>
            <a:r>
              <a:rPr lang="en-US" sz="1600" b="0" strike="noStrike" spc="-1">
                <a:solidFill>
                  <a:srgbClr val="000000"/>
                </a:solidFill>
                <a:latin typeface="Calibri"/>
                <a:ea typeface="Calibri"/>
              </a:rPr>
              <a:t>Our values: Ambition, Courage, Determination, Enquiry, Equality, Integrity, Resilience, Respect</a:t>
            </a:r>
            <a:endParaRPr lang="en-US" sz="1600" b="0" strike="noStrike" spc="-1">
              <a:latin typeface="Arial"/>
            </a:endParaRPr>
          </a:p>
        </p:txBody>
      </p:sp>
      <p:sp>
        <p:nvSpPr>
          <p:cNvPr id="151" name="CustomShape 3"/>
          <p:cNvSpPr/>
          <p:nvPr/>
        </p:nvSpPr>
        <p:spPr>
          <a:xfrm>
            <a:off x="-1165320" y="638640"/>
            <a:ext cx="9267120" cy="1751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90000"/>
              </a:lnSpc>
              <a:spcBef>
                <a:spcPts val="1001"/>
              </a:spcBef>
            </a:pPr>
            <a:r>
              <a:rPr lang="en-US" sz="4400" b="0" strike="noStrike" spc="-1">
                <a:solidFill>
                  <a:srgbClr val="000000"/>
                </a:solidFill>
                <a:latin typeface="Trebuchet MS"/>
                <a:ea typeface="DejaVu Sans"/>
              </a:rPr>
              <a:t>Additional information</a:t>
            </a:r>
            <a:endParaRPr lang="en-US" sz="4400" b="0" strike="noStrike" spc="-1">
              <a:latin typeface="Arial"/>
            </a:endParaRPr>
          </a:p>
        </p:txBody>
      </p:sp>
      <p:sp>
        <p:nvSpPr>
          <p:cNvPr id="152" name="CustomShape 4"/>
          <p:cNvSpPr/>
          <p:nvPr/>
        </p:nvSpPr>
        <p:spPr>
          <a:xfrm>
            <a:off x="630360" y="1515240"/>
            <a:ext cx="6158880" cy="44157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n-US" sz="3200" b="1" strike="noStrike" spc="-1">
                <a:solidFill>
                  <a:srgbClr val="000000"/>
                </a:solidFill>
                <a:latin typeface="Calibri"/>
                <a:ea typeface="DejaVu Sans"/>
              </a:rPr>
              <a:t>School Website - </a:t>
            </a:r>
            <a:r>
              <a:rPr lang="en-US" sz="3200" b="1" u="sng" strike="noStrike" spc="-1">
                <a:solidFill>
                  <a:srgbClr val="0563C1"/>
                </a:solidFill>
                <a:uFillTx/>
                <a:latin typeface="Calibri"/>
                <a:ea typeface="DejaVu Sans"/>
                <a:hlinkClick r:id="rId4"/>
              </a:rPr>
              <a:t>http://www.town-farm.surrey.sch.uk/</a:t>
            </a:r>
            <a:r>
              <a:rPr lang="en-US" sz="3200" b="0" strike="noStrike" spc="-1">
                <a:solidFill>
                  <a:srgbClr val="000000"/>
                </a:solidFill>
                <a:latin typeface="Calibri"/>
                <a:ea typeface="DejaVu Sans"/>
              </a:rPr>
              <a:t> </a:t>
            </a:r>
            <a:endParaRPr lang="en-US" sz="3200" b="0" strike="noStrike" spc="-1">
              <a:latin typeface="Arial"/>
            </a:endParaRPr>
          </a:p>
          <a:p>
            <a:pPr algn="ctr">
              <a:lnSpc>
                <a:spcPct val="100000"/>
              </a:lnSpc>
            </a:pPr>
            <a:r>
              <a:rPr lang="en-US" sz="2800" b="0" i="1" strike="noStrike" spc="-1">
                <a:solidFill>
                  <a:srgbClr val="FF0000"/>
                </a:solidFill>
                <a:latin typeface="Calibri"/>
                <a:ea typeface="DejaVu Sans"/>
              </a:rPr>
              <a:t>upperks2@town-farm.surrey.sch.uk</a:t>
            </a:r>
            <a:endParaRPr lang="en-US" sz="2800" b="0" strike="noStrike" spc="-1">
              <a:latin typeface="Arial"/>
            </a:endParaRPr>
          </a:p>
          <a:p>
            <a:pPr algn="ctr">
              <a:lnSpc>
                <a:spcPct val="100000"/>
              </a:lnSpc>
            </a:pPr>
            <a:r>
              <a:rPr lang="en-US" sz="3200" b="0" strike="noStrike" spc="-1">
                <a:solidFill>
                  <a:srgbClr val="000000"/>
                </a:solidFill>
                <a:latin typeface="Calibri"/>
                <a:ea typeface="DejaVu Sans"/>
              </a:rPr>
              <a:t>If you have any questions please speak to a member of the Year 6 team who will be happy to help you.</a:t>
            </a:r>
            <a:endParaRPr lang="en-US" sz="3200" b="0" strike="noStrike" spc="-1">
              <a:latin typeface="Arial"/>
            </a:endParaRPr>
          </a:p>
          <a:p>
            <a:pPr algn="ctr">
              <a:lnSpc>
                <a:spcPct val="100000"/>
              </a:lnSpc>
            </a:pPr>
            <a:endParaRPr lang="en-US" sz="3200" b="0" strike="noStrike" spc="-1">
              <a:latin typeface="Arial"/>
            </a:endParaRPr>
          </a:p>
        </p:txBody>
      </p:sp>
      <p:pic>
        <p:nvPicPr>
          <p:cNvPr id="153" name="Picture 11"/>
          <p:cNvPicPr/>
          <p:nvPr/>
        </p:nvPicPr>
        <p:blipFill>
          <a:blip r:embed="rId5"/>
          <a:stretch/>
        </p:blipFill>
        <p:spPr>
          <a:xfrm>
            <a:off x="6670800" y="1238400"/>
            <a:ext cx="4474440" cy="4170240"/>
          </a:xfrm>
          <a:prstGeom prst="rect">
            <a:avLst/>
          </a:prstGeom>
          <a:ln>
            <a:noFill/>
          </a:ln>
        </p:spPr>
      </p:pic>
    </p:spTree>
    <p:extLst>
      <p:ext uri="{BB962C8B-B14F-4D97-AF65-F5344CB8AC3E}">
        <p14:creationId xmlns:p14="http://schemas.microsoft.com/office/powerpoint/2010/main" val="36670986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0710e11-db68-45f7-bb94-17e1af10a911" xsi:nil="true"/>
    <lcf76f155ced4ddcb4097134ff3c332f xmlns="20fb0554-3a44-4489-87d8-7e6c1263a1ea">
      <Terms xmlns="http://schemas.microsoft.com/office/infopath/2007/PartnerControls"/>
    </lcf76f155ced4ddcb4097134ff3c332f>
    <SharedWithUsers xmlns="00710e11-db68-45f7-bb94-17e1af10a911">
      <UserInfo>
        <DisplayName/>
        <AccountId xsi:nil="true"/>
        <AccountType/>
      </UserInfo>
    </SharedWithUsers>
    <MediaLengthInSeconds xmlns="20fb0554-3a44-4489-87d8-7e6c1263a1ea"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8264F43DCB327479FAF7723EEFB3FDC" ma:contentTypeVersion="16" ma:contentTypeDescription="Create a new document." ma:contentTypeScope="" ma:versionID="040a494b4596826139b2f9e49d88bf92">
  <xsd:schema xmlns:xsd="http://www.w3.org/2001/XMLSchema" xmlns:xs="http://www.w3.org/2001/XMLSchema" xmlns:p="http://schemas.microsoft.com/office/2006/metadata/properties" xmlns:ns2="20fb0554-3a44-4489-87d8-7e6c1263a1ea" xmlns:ns3="00710e11-db68-45f7-bb94-17e1af10a911" targetNamespace="http://schemas.microsoft.com/office/2006/metadata/properties" ma:root="true" ma:fieldsID="00a4a4a01134be9f9044c87f3cef6c21" ns2:_="" ns3:_="">
    <xsd:import namespace="20fb0554-3a44-4489-87d8-7e6c1263a1ea"/>
    <xsd:import namespace="00710e11-db68-45f7-bb94-17e1af10a91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fb0554-3a44-4489-87d8-7e6c1263a1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12588dba-dfd5-4a67-83f8-dc2bcb10752b"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description="" ma:indexed="true"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0710e11-db68-45f7-bb94-17e1af10a91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6b254f8-6579-4cec-be4a-2522fedac9b0}" ma:internalName="TaxCatchAll" ma:showField="CatchAllData" ma:web="00710e11-db68-45f7-bb94-17e1af10a911">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F27CF59-6DEC-455C-B138-9408FDB9877F}">
  <ds:schemaRefs>
    <ds:schemaRef ds:uri="http://www.w3.org/XML/1998/namespace"/>
    <ds:schemaRef ds:uri="http://schemas.openxmlformats.org/package/2006/metadata/core-properties"/>
    <ds:schemaRef ds:uri="http://purl.org/dc/elements/1.1/"/>
    <ds:schemaRef ds:uri="00710e11-db68-45f7-bb94-17e1af10a911"/>
    <ds:schemaRef ds:uri="http://purl.org/dc/dcmitype/"/>
    <ds:schemaRef ds:uri="http://schemas.microsoft.com/office/2006/documentManagement/types"/>
    <ds:schemaRef ds:uri="http://schemas.microsoft.com/office/infopath/2007/PartnerControls"/>
    <ds:schemaRef ds:uri="20fb0554-3a44-4489-87d8-7e6c1263a1ea"/>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EE8B31D0-ACC7-468E-B0A6-C660035CBF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0fb0554-3a44-4489-87d8-7e6c1263a1ea"/>
    <ds:schemaRef ds:uri="00710e11-db68-45f7-bb94-17e1af10a9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3C8EEE0-D808-4963-BD13-8B55F5C87CD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Template</Template>
  <TotalTime>380</TotalTime>
  <Words>1792</Words>
  <Application>Microsoft Office PowerPoint</Application>
  <PresentationFormat>Widescreen</PresentationFormat>
  <Paragraphs>211</Paragraphs>
  <Slides>22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Arial</vt:lpstr>
      <vt:lpstr>Arial,Sans-Serif</vt:lpstr>
      <vt:lpstr>Calibri</vt:lpstr>
      <vt:lpstr>Calibri Light</vt:lpstr>
      <vt:lpstr>DejaVu Sans</vt:lpstr>
      <vt:lpstr>Source Sans Pro</vt:lpstr>
      <vt:lpstr>Symbol</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Town Farm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WEEK…</dc:title>
  <dc:subject/>
  <dc:creator>B Brunton</dc:creator>
  <dc:description/>
  <cp:lastModifiedBy>J Banthorpe</cp:lastModifiedBy>
  <cp:revision>370</cp:revision>
  <dcterms:created xsi:type="dcterms:W3CDTF">2019-11-25T15:58:32Z</dcterms:created>
  <dcterms:modified xsi:type="dcterms:W3CDTF">2025-09-23T10:35:08Z</dcterms:modified>
  <dc:language>en-US</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Company">
    <vt:lpwstr>Town Farm Primary School</vt:lpwstr>
  </property>
  <property fmtid="{D5CDD505-2E9C-101B-9397-08002B2CF9AE}" pid="4" name="ContentTypeId">
    <vt:lpwstr>0x010100C8264F43DCB327479FAF7723EEFB3FDC</vt:lpwstr>
  </property>
  <property fmtid="{D5CDD505-2E9C-101B-9397-08002B2CF9AE}" pid="5" name="HiddenSlides">
    <vt:i4>0</vt:i4>
  </property>
  <property fmtid="{D5CDD505-2E9C-101B-9397-08002B2CF9AE}" pid="6" name="HyperlinksChanged">
    <vt:bool>false</vt:bool>
  </property>
  <property fmtid="{D5CDD505-2E9C-101B-9397-08002B2CF9AE}" pid="7" name="LinksUpToDate">
    <vt:bool>false</vt:bool>
  </property>
  <property fmtid="{D5CDD505-2E9C-101B-9397-08002B2CF9AE}" pid="8" name="MMClips">
    <vt:i4>0</vt:i4>
  </property>
  <property fmtid="{D5CDD505-2E9C-101B-9397-08002B2CF9AE}" pid="9" name="Notes">
    <vt:i4>0</vt:i4>
  </property>
  <property fmtid="{D5CDD505-2E9C-101B-9397-08002B2CF9AE}" pid="10" name="Order">
    <vt:r8>39200</vt:r8>
  </property>
  <property fmtid="{D5CDD505-2E9C-101B-9397-08002B2CF9AE}" pid="11" name="PresentationFormat">
    <vt:lpwstr>Widescreen</vt:lpwstr>
  </property>
  <property fmtid="{D5CDD505-2E9C-101B-9397-08002B2CF9AE}" pid="12" name="ScaleCrop">
    <vt:bool>false</vt:bool>
  </property>
  <property fmtid="{D5CDD505-2E9C-101B-9397-08002B2CF9AE}" pid="13" name="ShareDoc">
    <vt:bool>false</vt:bool>
  </property>
  <property fmtid="{D5CDD505-2E9C-101B-9397-08002B2CF9AE}" pid="14" name="Slides">
    <vt:i4>15</vt:i4>
  </property>
  <property fmtid="{D5CDD505-2E9C-101B-9397-08002B2CF9AE}" pid="15" name="xd_Signature">
    <vt:bool>false</vt:bool>
  </property>
  <property fmtid="{D5CDD505-2E9C-101B-9397-08002B2CF9AE}" pid="16" name="xd_ProgID">
    <vt:lpwstr/>
  </property>
  <property fmtid="{D5CDD505-2E9C-101B-9397-08002B2CF9AE}" pid="17" name="ComplianceAssetId">
    <vt:lpwstr/>
  </property>
  <property fmtid="{D5CDD505-2E9C-101B-9397-08002B2CF9AE}" pid="18" name="TemplateUrl">
    <vt:lpwstr/>
  </property>
  <property fmtid="{D5CDD505-2E9C-101B-9397-08002B2CF9AE}" pid="19" name="_ExtendedDescription">
    <vt:lpwstr/>
  </property>
  <property fmtid="{D5CDD505-2E9C-101B-9397-08002B2CF9AE}" pid="20" name="TriggerFlowInfo">
    <vt:lpwstr/>
  </property>
  <property fmtid="{D5CDD505-2E9C-101B-9397-08002B2CF9AE}" pid="21" name="MediaServiceImageTags">
    <vt:lpwstr/>
  </property>
</Properties>
</file>