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mp" ContentType="image/png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sldIdLst>
    <p:sldId id="256" r:id="rId5"/>
    <p:sldId id="283" r:id="rId6"/>
    <p:sldId id="296" r:id="rId7"/>
    <p:sldId id="312" r:id="rId8"/>
    <p:sldId id="257" r:id="rId9"/>
    <p:sldId id="272" r:id="rId10"/>
    <p:sldId id="273" r:id="rId11"/>
    <p:sldId id="275" r:id="rId12"/>
    <p:sldId id="274" r:id="rId13"/>
    <p:sldId id="282" r:id="rId14"/>
    <p:sldId id="276" r:id="rId15"/>
    <p:sldId id="277" r:id="rId16"/>
    <p:sldId id="279" r:id="rId17"/>
    <p:sldId id="280" r:id="rId18"/>
    <p:sldId id="281" r:id="rId1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C7CE604-0EDA-4E4F-A5BC-6124896FE8F0}" v="1" dt="2025-09-10T09:01:52.14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87" autoAdjust="0"/>
    <p:restoredTop sz="94660"/>
  </p:normalViewPr>
  <p:slideViewPr>
    <p:cSldViewPr snapToGrid="0">
      <p:cViewPr varScale="1">
        <p:scale>
          <a:sx n="104" d="100"/>
          <a:sy n="104" d="100"/>
        </p:scale>
        <p:origin x="732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viewProps" Target="view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presProps" Target="pres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microsoft.com/office/2015/10/relationships/revisionInfo" Target="revisionInfo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ableStyles" Target="tableStyle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646272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48772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13086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53389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616735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666797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77981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723334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3643404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1929564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985629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ED7EF0D-0F15-4824-B71B-AFEBA45E8845}" type="datetimeFigureOut">
              <a:rPr lang="en-GB" smtClean="0"/>
              <a:t>12/09/2025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D1258B-C90F-4E0E-8395-4310DBEB24B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31191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8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1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png"/><Relationship Id="rId5" Type="http://schemas.openxmlformats.org/officeDocument/2006/relationships/image" Target="../media/image10.jpeg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png"/><Relationship Id="rId4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1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7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tmp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png"/><Relationship Id="rId4" Type="http://schemas.openxmlformats.org/officeDocument/2006/relationships/hyperlink" Target="https://www.town-farm-surrey.uk/school-uniform/" TargetMode="Externa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5" Type="http://schemas.microsoft.com/office/2007/relationships/hdphoto" Target="../media/hdphoto1.wdp"/><Relationship Id="rId4" Type="http://schemas.openxmlformats.org/officeDocument/2006/relationships/image" Target="../media/image2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png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png"/><Relationship Id="rId5" Type="http://schemas.openxmlformats.org/officeDocument/2006/relationships/hyperlink" Target="http://www.surreycc.gov.uk/safeguarding" TargetMode="External"/><Relationship Id="rId4" Type="http://schemas.openxmlformats.org/officeDocument/2006/relationships/hyperlink" Target="https://www.town-farm-surrey.uk/safeguarding/" TargetMode="Externa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hyperlink" Target="http://www.town-farm.surrey.sch.uk/" TargetMode="External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3.png"/><Relationship Id="rId5" Type="http://schemas.openxmlformats.org/officeDocument/2006/relationships/image" Target="../media/image28.png"/><Relationship Id="rId4" Type="http://schemas.openxmlformats.org/officeDocument/2006/relationships/hyperlink" Target="mailto:info@town-farm.surrey.sch.uk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1818" y="232756"/>
            <a:ext cx="8684662" cy="6411884"/>
          </a:xfrm>
          <a:prstGeom prst="rect">
            <a:avLst/>
          </a:prstGeom>
          <a:ln w="7620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681909"/>
            <a:ext cx="737102" cy="790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06" y="5805264"/>
            <a:ext cx="437040" cy="59771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21280" y="5352676"/>
            <a:ext cx="68590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974522" y="366553"/>
            <a:ext cx="8242956" cy="67403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latin typeface="Century Gothic" panose="020B0502020202020204" pitchFamily="34" charset="0"/>
              </a:rPr>
              <a:t>Welcome to Town Farm Primary School &amp; Nursery</a:t>
            </a: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endParaRPr lang="en-GB" sz="2000" b="1" dirty="0">
              <a:latin typeface="Century Gothic" panose="020B0502020202020204" pitchFamily="34" charset="0"/>
            </a:endParaRPr>
          </a:p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Rated OUSTANDING by Ofsted</a:t>
            </a:r>
          </a:p>
          <a:p>
            <a:pPr algn="ctr"/>
            <a:r>
              <a:rPr lang="en-GB" sz="4000" b="1" dirty="0">
                <a:latin typeface="Century Gothic" panose="020B0502020202020204" pitchFamily="34" charset="0"/>
              </a:rPr>
              <a:t>in all 5 areas 11</a:t>
            </a:r>
            <a:r>
              <a:rPr lang="en-GB" sz="4000" b="1" baseline="30000" dirty="0">
                <a:latin typeface="Century Gothic" panose="020B0502020202020204" pitchFamily="34" charset="0"/>
              </a:rPr>
              <a:t>th</a:t>
            </a:r>
            <a:r>
              <a:rPr lang="en-GB" sz="4000" b="1" dirty="0">
                <a:latin typeface="Century Gothic" panose="020B0502020202020204" pitchFamily="34" charset="0"/>
              </a:rPr>
              <a:t> March 2025</a:t>
            </a: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  <a:p>
            <a:pPr algn="ctr"/>
            <a:endParaRPr lang="en-GB" sz="40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  <a:p>
            <a:pPr algn="ctr"/>
            <a:endParaRPr lang="en-GB" sz="2800" b="1" dirty="0">
              <a:latin typeface="Century Gothic" panose="020B0502020202020204" pitchFamily="34" charset="0"/>
            </a:endParaRP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91043E9-7EC8-2973-1155-9A22F212CF4B}"/>
              </a:ext>
            </a:extLst>
          </p:cNvPr>
          <p:cNvPicPr>
            <a:picLocks noChangeAspect="1"/>
          </p:cNvPicPr>
          <p:nvPr/>
        </p:nvPicPr>
        <p:blipFill>
          <a:blip r:embed="rId4"/>
          <a:srcRect l="2418" t="69365" r="37149" b="9260"/>
          <a:stretch>
            <a:fillRect/>
          </a:stretch>
        </p:blipFill>
        <p:spPr>
          <a:xfrm>
            <a:off x="2801584" y="3573016"/>
            <a:ext cx="6498488" cy="1895734"/>
          </a:xfrm>
          <a:prstGeom prst="rect">
            <a:avLst/>
          </a:prstGeom>
          <a:ln w="38100">
            <a:solidFill>
              <a:schemeClr val="tx1"/>
            </a:solidFill>
          </a:ln>
        </p:spPr>
      </p:pic>
      <p:pic>
        <p:nvPicPr>
          <p:cNvPr id="1026" name="Picture 2" descr="Ofsted-logo - Day Nursery in Oswestry">
            <a:extLst>
              <a:ext uri="{FF2B5EF4-FFF2-40B4-BE49-F238E27FC236}">
                <a16:creationId xmlns:a16="http://schemas.microsoft.com/office/drawing/2014/main" id="{DB0F8C8B-5C55-0991-0039-1898C73D954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40057" y="961407"/>
            <a:ext cx="2508870" cy="12878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55230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31818" y="232756"/>
            <a:ext cx="8684662" cy="6411884"/>
          </a:xfrm>
          <a:prstGeom prst="rect">
            <a:avLst/>
          </a:prstGeom>
          <a:ln w="7620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681909"/>
            <a:ext cx="737102" cy="790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06" y="5805264"/>
            <a:ext cx="437040" cy="59771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21280" y="5352676"/>
            <a:ext cx="68590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783632" y="397045"/>
            <a:ext cx="6859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entury Gothic" panose="020B0502020202020204" pitchFamily="34" charset="0"/>
              </a:rPr>
              <a:t>Meet the Senior Leadership  Team</a:t>
            </a:r>
          </a:p>
        </p:txBody>
      </p:sp>
      <p:graphicFrame>
        <p:nvGraphicFramePr>
          <p:cNvPr id="3" name="Table 2"/>
          <p:cNvGraphicFramePr>
            <a:graphicFrameLocks noGrp="1"/>
          </p:cNvGraphicFramePr>
          <p:nvPr/>
        </p:nvGraphicFramePr>
        <p:xfrm>
          <a:off x="2802496" y="1309836"/>
          <a:ext cx="6768752" cy="3714699"/>
        </p:xfrm>
        <a:graphic>
          <a:graphicData uri="http://schemas.openxmlformats.org/drawingml/2006/table">
            <a:tbl>
              <a:tblPr firstRow="1" firstCol="1" bandRow="1"/>
              <a:tblGrid>
                <a:gridCol w="2256251">
                  <a:extLst>
                    <a:ext uri="{9D8B030D-6E8A-4147-A177-3AD203B41FA5}">
                      <a16:colId xmlns:a16="http://schemas.microsoft.com/office/drawing/2014/main" val="3563095956"/>
                    </a:ext>
                  </a:extLst>
                </a:gridCol>
                <a:gridCol w="2256250">
                  <a:extLst>
                    <a:ext uri="{9D8B030D-6E8A-4147-A177-3AD203B41FA5}">
                      <a16:colId xmlns:a16="http://schemas.microsoft.com/office/drawing/2014/main" val="3948838713"/>
                    </a:ext>
                  </a:extLst>
                </a:gridCol>
                <a:gridCol w="2256251">
                  <a:extLst>
                    <a:ext uri="{9D8B030D-6E8A-4147-A177-3AD203B41FA5}">
                      <a16:colId xmlns:a16="http://schemas.microsoft.com/office/drawing/2014/main" val="1653332575"/>
                    </a:ext>
                  </a:extLst>
                </a:gridCol>
              </a:tblGrid>
              <a:tr h="1801113">
                <a:tc gridSpan="3"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Gadugi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 Bhatti </a:t>
                      </a:r>
                      <a:endParaRPr lang="en-GB" sz="14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dirty="0">
                          <a:effectLst/>
                          <a:latin typeface="Gadugi" panose="020B0502040204020203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Headteacher 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400" dirty="0">
                        <a:effectLst/>
                        <a:latin typeface="Gadugi" panose="020B0502040204020203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889605532"/>
                  </a:ext>
                </a:extLst>
              </a:tr>
              <a:tr h="1913586">
                <a:tc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Miss Elliott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Deputy Head Teacher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Shrimpton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Deputy Head Teacher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Winch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Assistant Head Teacher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2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765519"/>
                  </a:ext>
                </a:extLst>
              </a:tr>
            </a:tbl>
          </a:graphicData>
        </a:graphic>
      </p:graphicFrame>
      <p:pic>
        <p:nvPicPr>
          <p:cNvPr id="9" name="Picture 8" descr="A person in a blue suit&#10;&#10;Description automatically generated">
            <a:extLst>
              <a:ext uri="{FF2B5EF4-FFF2-40B4-BE49-F238E27FC236}">
                <a16:creationId xmlns:a16="http://schemas.microsoft.com/office/drawing/2014/main" id="{3AD6752B-0487-7470-5FA7-DFA78F60C57B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861" y="1985901"/>
            <a:ext cx="1098211" cy="1098211"/>
          </a:xfrm>
          <a:prstGeom prst="rect">
            <a:avLst/>
          </a:prstGeom>
        </p:spPr>
      </p:pic>
      <p:pic>
        <p:nvPicPr>
          <p:cNvPr id="17" name="Picture 16" descr="A person with long hair smiling&#10;&#10;Description automatically generated">
            <a:extLst>
              <a:ext uri="{FF2B5EF4-FFF2-40B4-BE49-F238E27FC236}">
                <a16:creationId xmlns:a16="http://schemas.microsoft.com/office/drawing/2014/main" id="{3684BA7E-C285-5902-2839-F0BA8A6E78DF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31704" y="3679391"/>
            <a:ext cx="1137636" cy="1137636"/>
          </a:xfrm>
          <a:prstGeom prst="rect">
            <a:avLst/>
          </a:prstGeom>
        </p:spPr>
      </p:pic>
      <p:pic>
        <p:nvPicPr>
          <p:cNvPr id="19" name="Picture 18" descr="A person with blonde hair wearing a floral shirt&#10;&#10;Description automatically generated">
            <a:extLst>
              <a:ext uri="{FF2B5EF4-FFF2-40B4-BE49-F238E27FC236}">
                <a16:creationId xmlns:a16="http://schemas.microsoft.com/office/drawing/2014/main" id="{C5B251E9-0AFD-E3F2-691E-2E565527DAAC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45861" y="3675163"/>
            <a:ext cx="1242227" cy="1242227"/>
          </a:xfrm>
          <a:prstGeom prst="rect">
            <a:avLst/>
          </a:prstGeom>
        </p:spPr>
      </p:pic>
      <p:pic>
        <p:nvPicPr>
          <p:cNvPr id="21" name="Picture 20" descr="A person smiling at the camera&#10;&#10;Description automatically generated">
            <a:extLst>
              <a:ext uri="{FF2B5EF4-FFF2-40B4-BE49-F238E27FC236}">
                <a16:creationId xmlns:a16="http://schemas.microsoft.com/office/drawing/2014/main" id="{8A8967F5-2CAD-C31C-A044-D154797DCF74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24192" y="3675162"/>
            <a:ext cx="1242226" cy="12422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57083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708497" y="295066"/>
            <a:ext cx="8684662" cy="6411884"/>
          </a:xfrm>
          <a:prstGeom prst="rect">
            <a:avLst/>
          </a:prstGeom>
          <a:ln w="5715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681909"/>
            <a:ext cx="737102" cy="790775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06" y="5805264"/>
            <a:ext cx="437040" cy="59771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621280" y="5352676"/>
            <a:ext cx="68590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261825" y="552223"/>
            <a:ext cx="7200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entury Gothic" panose="020B0502020202020204" pitchFamily="34" charset="0"/>
              </a:rPr>
              <a:t>Meet the SENCO and Office Team</a:t>
            </a:r>
          </a:p>
        </p:txBody>
      </p:sp>
      <p:graphicFrame>
        <p:nvGraphicFramePr>
          <p:cNvPr id="16" name="Table 15"/>
          <p:cNvGraphicFramePr>
            <a:graphicFrameLocks noGrp="1"/>
          </p:cNvGraphicFramePr>
          <p:nvPr/>
        </p:nvGraphicFramePr>
        <p:xfrm>
          <a:off x="3287688" y="3378606"/>
          <a:ext cx="5616624" cy="1647333"/>
        </p:xfrm>
        <a:graphic>
          <a:graphicData uri="http://schemas.openxmlformats.org/drawingml/2006/table">
            <a:tbl>
              <a:tblPr firstRow="1" firstCol="1" bandRow="1"/>
              <a:tblGrid>
                <a:gridCol w="1906416">
                  <a:extLst>
                    <a:ext uri="{9D8B030D-6E8A-4147-A177-3AD203B41FA5}">
                      <a16:colId xmlns:a16="http://schemas.microsoft.com/office/drawing/2014/main" val="3563095956"/>
                    </a:ext>
                  </a:extLst>
                </a:gridCol>
                <a:gridCol w="1855104">
                  <a:extLst>
                    <a:ext uri="{9D8B030D-6E8A-4147-A177-3AD203B41FA5}">
                      <a16:colId xmlns:a16="http://schemas.microsoft.com/office/drawing/2014/main" val="610494056"/>
                    </a:ext>
                  </a:extLst>
                </a:gridCol>
                <a:gridCol w="1855104">
                  <a:extLst>
                    <a:ext uri="{9D8B030D-6E8A-4147-A177-3AD203B41FA5}">
                      <a16:colId xmlns:a16="http://schemas.microsoft.com/office/drawing/2014/main" val="2981380186"/>
                    </a:ext>
                  </a:extLst>
                </a:gridCol>
              </a:tblGrid>
              <a:tr h="1647333">
                <a:tc>
                  <a:txBody>
                    <a:bodyPr/>
                    <a:lstStyle/>
                    <a:p>
                      <a:pPr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Banthorpe</a:t>
                      </a:r>
                    </a:p>
                    <a:p>
                      <a:pPr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1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2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Hadley</a:t>
                      </a:r>
                      <a:endParaRPr lang="en-GB" sz="1100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100" b="1" dirty="0">
                          <a:effectLst/>
                          <a:latin typeface="Century Gothic" panose="020B050202020202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Chilton</a:t>
                      </a:r>
                    </a:p>
                    <a:p>
                      <a:pPr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endParaRPr lang="en-GB" sz="1100" b="1" dirty="0">
                        <a:effectLst/>
                        <a:latin typeface="Century Gothic" panose="020B050202020202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765519"/>
                  </a:ext>
                </a:extLst>
              </a:tr>
            </a:tbl>
          </a:graphicData>
        </a:graphic>
      </p:graphicFrame>
      <p:pic>
        <p:nvPicPr>
          <p:cNvPr id="17" name="Picture 1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47728" y="3623732"/>
            <a:ext cx="1031224" cy="1325859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79398" y="3766254"/>
            <a:ext cx="1033205" cy="1181256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A28A736E-0C8C-2E00-8F5B-74AB336F242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192231" y="1300378"/>
            <a:ext cx="1807539" cy="1751491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7D023AC-AAFF-D8AC-BF04-A5C52BB8CA5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33458" y="3718322"/>
            <a:ext cx="1224136" cy="1220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71898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>
          <a:extLst>
            <a:ext uri="{FF2B5EF4-FFF2-40B4-BE49-F238E27FC236}">
              <a16:creationId xmlns:a16="http://schemas.microsoft.com/office/drawing/2014/main" id="{F859A29E-47AD-9400-1B32-F81E05381C1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EC952F69-F486-DEBD-D800-3C635C1C08FB}"/>
              </a:ext>
            </a:extLst>
          </p:cNvPr>
          <p:cNvSpPr/>
          <p:nvPr/>
        </p:nvSpPr>
        <p:spPr>
          <a:xfrm>
            <a:off x="1753669" y="223058"/>
            <a:ext cx="8684662" cy="6411884"/>
          </a:xfrm>
          <a:prstGeom prst="rect">
            <a:avLst/>
          </a:prstGeom>
          <a:ln w="76200">
            <a:solidFill>
              <a:schemeClr val="accent1"/>
            </a:solidFill>
          </a:ln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sz="1800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996294B6-D58A-F4FD-E286-72A02333F51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76" y="5681909"/>
            <a:ext cx="737102" cy="79077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6D528D94-BC20-8816-5DAC-FA3E88C80620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50706" y="5805264"/>
            <a:ext cx="437040" cy="597716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2229A17C-D86B-B9F5-B9B1-62F1F16BF434}"/>
              </a:ext>
            </a:extLst>
          </p:cNvPr>
          <p:cNvSpPr/>
          <p:nvPr/>
        </p:nvSpPr>
        <p:spPr>
          <a:xfrm>
            <a:off x="2621280" y="5352676"/>
            <a:ext cx="6859096" cy="113877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800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265EB917-57B8-6676-5D75-FEE758A6010F}"/>
              </a:ext>
            </a:extLst>
          </p:cNvPr>
          <p:cNvSpPr txBox="1"/>
          <p:nvPr/>
        </p:nvSpPr>
        <p:spPr>
          <a:xfrm>
            <a:off x="2783632" y="397045"/>
            <a:ext cx="685909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200" b="1" u="sng" dirty="0">
                <a:latin typeface="Century Gothic" panose="020B0502020202020204" pitchFamily="34" charset="0"/>
              </a:rPr>
              <a:t>Meet the Attendance Team</a:t>
            </a:r>
          </a:p>
        </p:txBody>
      </p:sp>
      <p:graphicFrame>
        <p:nvGraphicFramePr>
          <p:cNvPr id="3" name="Table 2">
            <a:extLst>
              <a:ext uri="{FF2B5EF4-FFF2-40B4-BE49-F238E27FC236}">
                <a16:creationId xmlns:a16="http://schemas.microsoft.com/office/drawing/2014/main" id="{CB6EF1C0-E2B8-62D2-4A63-CD459AA8CAB7}"/>
              </a:ext>
            </a:extLst>
          </p:cNvPr>
          <p:cNvGraphicFramePr>
            <a:graphicFrameLocks noGrp="1"/>
          </p:cNvGraphicFramePr>
          <p:nvPr/>
        </p:nvGraphicFramePr>
        <p:xfrm>
          <a:off x="3215680" y="1628800"/>
          <a:ext cx="5136570" cy="2729396"/>
        </p:xfrm>
        <a:graphic>
          <a:graphicData uri="http://schemas.openxmlformats.org/drawingml/2006/table">
            <a:tbl>
              <a:tblPr firstRow="1" firstCol="1" bandRow="1"/>
              <a:tblGrid>
                <a:gridCol w="2568286">
                  <a:extLst>
                    <a:ext uri="{9D8B030D-6E8A-4147-A177-3AD203B41FA5}">
                      <a16:colId xmlns:a16="http://schemas.microsoft.com/office/drawing/2014/main" val="3563095956"/>
                    </a:ext>
                  </a:extLst>
                </a:gridCol>
                <a:gridCol w="2568284">
                  <a:extLst>
                    <a:ext uri="{9D8B030D-6E8A-4147-A177-3AD203B41FA5}">
                      <a16:colId xmlns:a16="http://schemas.microsoft.com/office/drawing/2014/main" val="3948838713"/>
                    </a:ext>
                  </a:extLst>
                </a:gridCol>
              </a:tblGrid>
              <a:tr h="2729396">
                <a:tc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Miss Elliott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Senior Attendance Champion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b="1" dirty="0">
                          <a:effectLst/>
                          <a:latin typeface="Calibri" panose="020F0502020204030204" pitchFamily="34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Mrs Chilton</a:t>
                      </a:r>
                    </a:p>
                    <a:p>
                      <a:pPr algn="ctr">
                        <a:lnSpc>
                          <a:spcPct val="113000"/>
                        </a:lnSpc>
                        <a:spcAft>
                          <a:spcPts val="0"/>
                        </a:spcAft>
                      </a:pPr>
                      <a:r>
                        <a:rPr lang="en-GB" sz="1400" b="1" kern="1200" dirty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Attendance Officer</a:t>
                      </a:r>
                      <a:endParaRPr lang="en-GB" sz="1400" b="1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4765519"/>
                  </a:ext>
                </a:extLst>
              </a:tr>
            </a:tbl>
          </a:graphicData>
        </a:graphic>
      </p:graphicFrame>
      <p:pic>
        <p:nvPicPr>
          <p:cNvPr id="17" name="Picture 16" descr="A person with long hair smiling&#10;&#10;Description automatically generated">
            <a:extLst>
              <a:ext uri="{FF2B5EF4-FFF2-40B4-BE49-F238E27FC236}">
                <a16:creationId xmlns:a16="http://schemas.microsoft.com/office/drawing/2014/main" id="{CFCB9BB8-9410-61F6-A9E3-6210A3CCFDB7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63752" y="2634168"/>
            <a:ext cx="1440160" cy="1440160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C4F8AE06-0353-50A8-B0FF-0A4F652D451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319723" y="2636912"/>
            <a:ext cx="1444155" cy="14401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1281080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2" y="422066"/>
            <a:ext cx="7460495" cy="1752600"/>
          </a:xfrm>
          <a:prstGeom prst="rect">
            <a:avLst/>
          </a:prstGeom>
        </p:spPr>
        <p:txBody>
          <a:bodyPr lIns="91440" tIns="45720" rIns="91440" bIns="45720" anchor="t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Welcome to Year 2</a:t>
            </a:r>
          </a:p>
          <a:p>
            <a:pPr marL="0" indent="0" algn="ctr">
              <a:buNone/>
            </a:pPr>
            <a:r>
              <a:rPr lang="en-GB" sz="4400" dirty="0">
                <a:latin typeface="Trebuchet MS"/>
              </a:rPr>
              <a:t>2025-2026</a:t>
            </a:r>
            <a:endParaRPr lang="en-GB" sz="4400" dirty="0">
              <a:latin typeface="Trebuchet MS" panose="020B0603020202020204" pitchFamily="34" charset="0"/>
            </a:endParaRPr>
          </a:p>
        </p:txBody>
      </p:sp>
      <p:pic>
        <p:nvPicPr>
          <p:cNvPr id="1026" name="Picture 2" descr="https://www.town-farm-surrey.uk/page/dd5670271a3a4ebebdbfe7d873fefdda/pic/6e36ae02b1104f3c9730bc016d0dba39/full_width/check/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585" y="1910550"/>
            <a:ext cx="4747538" cy="337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https://www.town-farm-surrey.uk/page/dd5670271a3a4ebebdbfe7d873fefdda/pic/2d00f9e0ec99405b864bc99ae8b33758/full_width/check/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62507" y="1910550"/>
            <a:ext cx="4754979" cy="33707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3189501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solidFill>
                  <a:schemeClr val="accent1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solidFill>
                <a:schemeClr val="accent1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2" name="Rectangle 1"/>
          <p:cNvSpPr/>
          <p:nvPr/>
        </p:nvSpPr>
        <p:spPr>
          <a:xfrm>
            <a:off x="316194" y="1453539"/>
            <a:ext cx="11494094" cy="2308324"/>
          </a:xfrm>
          <a:prstGeom prst="rect">
            <a:avLst/>
          </a:prstGeom>
          <a:solidFill>
            <a:schemeClr val="lt1"/>
          </a:solidFill>
        </p:spPr>
        <p:txBody>
          <a:bodyPr wrap="square" lIns="91440" tIns="45720" rIns="91440" bIns="45720" anchor="t">
            <a:spAutoFit/>
          </a:bodyPr>
          <a:lstStyle/>
          <a:p>
            <a:pPr algn="ctr"/>
            <a:r>
              <a:rPr lang="en-GB" sz="3600" u="sng" dirty="0">
                <a:latin typeface="Trebuchet MS" panose="020B0603020202020204" pitchFamily="34" charset="0"/>
              </a:rPr>
              <a:t>The Team</a:t>
            </a:r>
          </a:p>
          <a:p>
            <a:pPr algn="ctr"/>
            <a:endParaRPr lang="en-GB" sz="3600" dirty="0">
              <a:latin typeface="Trebuchet MS" panose="020B0603020202020204" pitchFamily="34" charset="0"/>
            </a:endParaRPr>
          </a:p>
          <a:p>
            <a:pPr algn="ctr"/>
            <a:r>
              <a:rPr lang="en-GB" sz="3600" b="1" dirty="0">
                <a:latin typeface="Trebuchet MS"/>
              </a:rPr>
              <a:t>Blyton Class: </a:t>
            </a:r>
            <a:r>
              <a:rPr lang="en-GB" sz="3600" dirty="0">
                <a:latin typeface="Trebuchet MS"/>
              </a:rPr>
              <a:t>Miss Keep and Miss Batterson </a:t>
            </a:r>
          </a:p>
          <a:p>
            <a:pPr algn="ctr"/>
            <a:r>
              <a:rPr lang="en-GB" sz="3600" b="1" dirty="0">
                <a:latin typeface="Trebuchet MS"/>
              </a:rPr>
              <a:t>Zephaniah Class: </a:t>
            </a:r>
            <a:r>
              <a:rPr lang="en-GB" sz="3600" dirty="0">
                <a:latin typeface="Trebuchet MS"/>
              </a:rPr>
              <a:t>Mrs McKenzie and Miss Weller</a:t>
            </a:r>
            <a:endParaRPr lang="en-GB" sz="3600" dirty="0">
              <a:latin typeface="Trebuchet MS" panose="020B0603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1802916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2" y="499439"/>
            <a:ext cx="7460495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Our Year 2 Timetable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BE0FCF2-ED2E-808C-E52B-B65E65DAE9D8}"/>
              </a:ext>
            </a:extLst>
          </p:cNvPr>
          <p:cNvSpPr txBox="1"/>
          <p:nvPr/>
        </p:nvSpPr>
        <p:spPr>
          <a:xfrm>
            <a:off x="6806855" y="1774046"/>
            <a:ext cx="4926078" cy="341632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dirty="0"/>
              <a:t>English and Maths are taught every day, along with phonics. </a:t>
            </a:r>
          </a:p>
          <a:p>
            <a:endParaRPr lang="en-GB" dirty="0"/>
          </a:p>
          <a:p>
            <a:r>
              <a:rPr lang="en-GB" dirty="0"/>
              <a:t>Our foundation subjects will be covered in the afternoon sessions. </a:t>
            </a:r>
          </a:p>
          <a:p>
            <a:endParaRPr lang="en-GB" dirty="0"/>
          </a:p>
          <a:p>
            <a:r>
              <a:rPr lang="en-GB" dirty="0"/>
              <a:t>PE – will be on a Wednesday</a:t>
            </a:r>
          </a:p>
          <a:p>
            <a:endParaRPr lang="en-GB" dirty="0">
              <a:cs typeface="Calibri"/>
            </a:endParaRPr>
          </a:p>
          <a:p>
            <a:r>
              <a:rPr lang="en-GB" dirty="0"/>
              <a:t>Library will be on a Thursday</a:t>
            </a:r>
          </a:p>
          <a:p>
            <a:endParaRPr lang="en-GB" b="1" dirty="0"/>
          </a:p>
          <a:p>
            <a:r>
              <a:rPr lang="en-GB" dirty="0"/>
              <a:t>Spelling test will be on a Thursday  </a:t>
            </a:r>
            <a:endParaRPr lang="en-GB" baseline="-25000" dirty="0">
              <a:ea typeface="Calibri"/>
              <a:cs typeface="Calibri"/>
            </a:endParaRPr>
          </a:p>
          <a:p>
            <a:endParaRPr lang="en-GB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E137C230-7B28-13E6-8478-9F6DB045F14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9066" y="1149237"/>
            <a:ext cx="6387326" cy="435309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017743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64275" y="223058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422210" y="619014"/>
            <a:ext cx="7460495" cy="787755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Important days in the week</a:t>
            </a:r>
          </a:p>
        </p:txBody>
      </p:sp>
      <p:sp>
        <p:nvSpPr>
          <p:cNvPr id="9" name="Content Placeholder 2"/>
          <p:cNvSpPr txBox="1">
            <a:spLocks/>
          </p:cNvSpPr>
          <p:nvPr/>
        </p:nvSpPr>
        <p:spPr>
          <a:xfrm>
            <a:off x="1101366" y="1365265"/>
            <a:ext cx="10441176" cy="4267200"/>
          </a:xfrm>
          <a:prstGeom prst="rect">
            <a:avLst/>
          </a:prstGeom>
        </p:spPr>
        <p:txBody>
          <a:bodyPr lIns="91440" tIns="45720" rIns="91440" bIns="45720" anchor="t">
            <a:normAutofit fontScale="77500" lnSpcReduction="2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r>
              <a:rPr lang="en-GB" dirty="0"/>
              <a:t>LIBRARY: Thursday – Children bring home a sharing book</a:t>
            </a:r>
            <a:endParaRPr lang="en-GB" dirty="0">
              <a:ea typeface="Calibri"/>
              <a:cs typeface="Calibri"/>
            </a:endParaRPr>
          </a:p>
          <a:p>
            <a:r>
              <a:rPr lang="en-GB" dirty="0"/>
              <a:t>PE: Wednesday </a:t>
            </a: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>
              <a:cs typeface="Calibri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r>
              <a:rPr lang="en-GB" dirty="0"/>
              <a:t>Home learning:</a:t>
            </a:r>
          </a:p>
          <a:p>
            <a:pPr marL="0" indent="0">
              <a:buNone/>
            </a:pPr>
            <a:r>
              <a:rPr lang="en-GB" dirty="0"/>
              <a:t>Will be given out on a Friday and needs to be returned by the following Wednesday. </a:t>
            </a:r>
            <a:endParaRPr lang="en-GB" dirty="0">
              <a:cs typeface="Calibri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Spelling: These will be sent out with homework on a Friday </a:t>
            </a:r>
            <a:endParaRPr lang="en-GB" dirty="0">
              <a:cs typeface="Calibri"/>
            </a:endParaRPr>
          </a:p>
          <a:p>
            <a:pPr marL="0" indent="0">
              <a:buNone/>
            </a:pPr>
            <a:endParaRPr lang="en-GB" dirty="0"/>
          </a:p>
          <a:p>
            <a:pPr marL="0" indent="0">
              <a:buNone/>
            </a:pPr>
            <a:r>
              <a:rPr lang="en-GB" dirty="0"/>
              <a:t>Spelling tests will be every Thursday. </a:t>
            </a:r>
            <a:endParaRPr lang="en-GB" dirty="0">
              <a:cs typeface="Calibri"/>
            </a:endParaRPr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680403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-208635" y="522240"/>
            <a:ext cx="4843940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Expectations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2918" y="1398540"/>
            <a:ext cx="630067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800" u="sng" dirty="0"/>
              <a:t>Attendance</a:t>
            </a:r>
            <a:r>
              <a:rPr lang="en-GB" sz="2800" dirty="0"/>
              <a:t>: During term times, your child should attend school regularly. Regular attendance now means 100% of the time the school is open, the minimum target is 96% attendance.</a:t>
            </a:r>
          </a:p>
          <a:p>
            <a:endParaRPr lang="en-GB" sz="2800" dirty="0"/>
          </a:p>
          <a:p>
            <a:r>
              <a:rPr lang="en-GB" sz="2800" dirty="0"/>
              <a:t>If your child is absent from school please notify the school on the first day of absence by telephone or email.</a:t>
            </a:r>
          </a:p>
          <a:p>
            <a:endParaRPr lang="en-GB" sz="2800" u="sng" dirty="0"/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84102" y="799983"/>
            <a:ext cx="4186268" cy="47149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0679588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-208635" y="522240"/>
            <a:ext cx="4843940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Expectations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92918" y="1398540"/>
            <a:ext cx="7862968" cy="3539430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800" u="sng" dirty="0"/>
          </a:p>
          <a:p>
            <a:r>
              <a:rPr lang="en-GB" sz="2800" u="sng" dirty="0"/>
              <a:t>Uniform</a:t>
            </a:r>
            <a:r>
              <a:rPr lang="en-GB" sz="2800" dirty="0"/>
              <a:t>: As per school policy: </a:t>
            </a:r>
            <a:r>
              <a:rPr lang="en-GB" sz="2800" dirty="0">
                <a:hlinkClick r:id="rId4"/>
              </a:rPr>
              <a:t>https://www.town-farm-surrey.uk/school-uniform/</a:t>
            </a:r>
            <a:endParaRPr lang="en-GB" sz="2800" dirty="0"/>
          </a:p>
          <a:p>
            <a:endParaRPr lang="en-GB" sz="2800" u="sng" dirty="0"/>
          </a:p>
          <a:p>
            <a:r>
              <a:rPr lang="en-GB" sz="2800" u="sng" dirty="0"/>
              <a:t>PE kit</a:t>
            </a:r>
            <a:r>
              <a:rPr lang="en-GB" sz="2800" dirty="0"/>
              <a:t>: plain black tracksuit for winter and Town Farm white polo shirt or the new black Town Farm top.</a:t>
            </a:r>
            <a:endParaRPr lang="en-GB" sz="2800" dirty="0">
              <a:ea typeface="Calibri"/>
              <a:cs typeface="Calibri"/>
            </a:endParaRPr>
          </a:p>
          <a:p>
            <a:endParaRPr lang="en-GB" sz="2800" dirty="0"/>
          </a:p>
          <a:p>
            <a:r>
              <a:rPr lang="en-GB" sz="2800" dirty="0"/>
              <a:t>We are a no earing/jewellery school. </a:t>
            </a: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t="4385"/>
          <a:stretch/>
        </p:blipFill>
        <p:spPr>
          <a:xfrm>
            <a:off x="8324729" y="801817"/>
            <a:ext cx="3274353" cy="228681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0104005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3907038" y="404711"/>
            <a:ext cx="4231996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3200" u="sng" dirty="0">
                <a:latin typeface="Trebuchet MS" panose="020B0603020202020204" pitchFamily="34" charset="0"/>
              </a:rPr>
              <a:t>Our Curriculum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26705" y="602602"/>
            <a:ext cx="12898781" cy="569386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endParaRPr lang="en-GB" sz="2400" dirty="0"/>
          </a:p>
          <a:p>
            <a:r>
              <a:rPr lang="en-GB" sz="2400" dirty="0"/>
              <a:t>English – Power of Reading</a:t>
            </a:r>
            <a:endParaRPr lang="en-GB"/>
          </a:p>
          <a:p>
            <a:endParaRPr lang="en-GB" sz="2400" dirty="0"/>
          </a:p>
          <a:p>
            <a:r>
              <a:rPr lang="en-GB" sz="2400" dirty="0"/>
              <a:t>Maths – Mathematics Mastery</a:t>
            </a:r>
          </a:p>
          <a:p>
            <a:endParaRPr lang="en-GB" sz="2400" dirty="0"/>
          </a:p>
          <a:p>
            <a:r>
              <a:rPr lang="en-GB" sz="2400" dirty="0"/>
              <a:t>Foundations subjects – Planit</a:t>
            </a:r>
          </a:p>
          <a:p>
            <a:endParaRPr lang="en-GB" sz="2400" dirty="0"/>
          </a:p>
          <a:p>
            <a:r>
              <a:rPr lang="en-GB" sz="2400" dirty="0"/>
              <a:t>RE – Surrey </a:t>
            </a:r>
            <a:endParaRPr lang="en-GB">
              <a:ea typeface="Calibri"/>
              <a:cs typeface="Calibri"/>
            </a:endParaRPr>
          </a:p>
          <a:p>
            <a:endParaRPr lang="en-GB" sz="2400" dirty="0">
              <a:ea typeface="Calibri"/>
              <a:cs typeface="Calibri"/>
            </a:endParaRPr>
          </a:p>
          <a:p>
            <a:r>
              <a:rPr lang="en-GB" sz="2400" dirty="0">
                <a:ea typeface="Calibri"/>
                <a:cs typeface="Calibri"/>
              </a:rPr>
              <a:t>PSHE – Jigsaw </a:t>
            </a:r>
          </a:p>
          <a:p>
            <a:r>
              <a:rPr lang="en-GB" sz="2400" dirty="0"/>
              <a:t>	</a:t>
            </a:r>
            <a:endParaRPr lang="en-GB">
              <a:ea typeface="Calibri"/>
              <a:cs typeface="Calibri"/>
            </a:endParaRPr>
          </a:p>
          <a:p>
            <a:endParaRPr lang="en-GB" sz="2400" dirty="0"/>
          </a:p>
          <a:p>
            <a:endParaRPr lang="en-GB" sz="2400" dirty="0"/>
          </a:p>
          <a:p>
            <a:endParaRPr lang="en-GB" sz="2400" dirty="0"/>
          </a:p>
          <a:p>
            <a:pPr algn="ctr"/>
            <a:endParaRPr lang="en-GB" sz="2800" dirty="0">
              <a:ea typeface="Calibri" panose="020F0502020204030204"/>
              <a:cs typeface="Calibri" panose="020F0502020204030204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09090" y="3383640"/>
            <a:ext cx="2584046" cy="1748537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480338" y="404711"/>
            <a:ext cx="1949986" cy="1689215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84"/>
          <a:stretch/>
        </p:blipFill>
        <p:spPr>
          <a:xfrm>
            <a:off x="5530087" y="2352358"/>
            <a:ext cx="2873859" cy="7967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985467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GB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996336" y="457237"/>
            <a:ext cx="10513058" cy="64880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Home Learning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82606" y="940151"/>
            <a:ext cx="8310197" cy="557075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400" b="1" u="sng" dirty="0"/>
              <a:t>Daily Reading </a:t>
            </a:r>
          </a:p>
          <a:p>
            <a:r>
              <a:rPr lang="en-GB" sz="2400" dirty="0"/>
              <a:t>To be completed every weekday Monday to Friday.  </a:t>
            </a:r>
          </a:p>
          <a:p>
            <a:r>
              <a:rPr lang="en-GB" sz="2400" dirty="0"/>
              <a:t>This is checked daily by the teaching assistant by looking in your child’s Reading Record. Please ensure it is signed so they can be rewarded for their reading.</a:t>
            </a:r>
          </a:p>
          <a:p>
            <a:r>
              <a:rPr lang="en-GB" sz="2400" dirty="0"/>
              <a:t>These will be changed on a Friday. </a:t>
            </a:r>
          </a:p>
          <a:p>
            <a:endParaRPr lang="en-GB" sz="2400" dirty="0"/>
          </a:p>
          <a:p>
            <a:r>
              <a:rPr lang="en-GB" sz="2400" b="1" u="sng" dirty="0"/>
              <a:t>When is homework given and due in?</a:t>
            </a:r>
          </a:p>
          <a:p>
            <a:r>
              <a:rPr lang="en-GB" sz="2400" dirty="0"/>
              <a:t>On Friday homework is given out and will be due in the following Wednesday. Each week will be either English, maths or something linked to our foundation subjects.</a:t>
            </a:r>
            <a:endParaRPr lang="en-GB" sz="2400" dirty="0">
              <a:cs typeface="Calibri"/>
            </a:endParaRPr>
          </a:p>
          <a:p>
            <a:endParaRPr lang="en-GB" sz="2800" dirty="0">
              <a:cs typeface="Calibri"/>
            </a:endParaRPr>
          </a:p>
          <a:p>
            <a:endParaRPr lang="en-GB" sz="2800" dirty="0"/>
          </a:p>
          <a:p>
            <a:endParaRPr lang="en-GB" sz="3600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99167" l="1500" r="995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41736" y="457237"/>
            <a:ext cx="2797240" cy="27972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467393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r>
              <a:rPr lang="en-GB" b="1">
                <a:solidFill>
                  <a:schemeClr val="bg1"/>
                </a:solidFill>
              </a:rPr>
              <a:t>If a child is unhappy we encourage them to speak out about it by:</a:t>
            </a:r>
          </a:p>
          <a:p>
            <a:endParaRPr lang="en-GB" b="1">
              <a:solidFill>
                <a:schemeClr val="bg1"/>
              </a:solidFill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Talking to a friend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Raising an issue in circle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Talking to a member of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Talking to a learning mentor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Talking to class teacher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Putting a note in the worry eater (this will be seen by a learning mentor)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>
                <a:solidFill>
                  <a:schemeClr val="bg1"/>
                </a:solidFill>
              </a:rPr>
              <a:t>Speaking to a middle or senior leader</a:t>
            </a: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2365752" y="457237"/>
            <a:ext cx="7460495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Pupil concerns</a:t>
            </a:r>
          </a:p>
        </p:txBody>
      </p:sp>
      <p:sp>
        <p:nvSpPr>
          <p:cNvPr id="9" name="Rectangle 8"/>
          <p:cNvSpPr/>
          <p:nvPr/>
        </p:nvSpPr>
        <p:spPr>
          <a:xfrm>
            <a:off x="1266291" y="1342399"/>
            <a:ext cx="5169642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b="1" dirty="0"/>
              <a:t>If a child is unhappy we encourage them to speak out about it by:</a:t>
            </a:r>
          </a:p>
          <a:p>
            <a:endParaRPr lang="en-GB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Talking to a friend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Raising an issue in circle time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Talking to a member of staff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Daily check in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2800" dirty="0"/>
              <a:t>Zones of regulation 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8082268" y="1542777"/>
            <a:ext cx="3390314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FF0000"/>
                </a:solidFill>
              </a:rPr>
              <a:t>Did you know our pupils have a daily check-in for their well-being? </a:t>
            </a:r>
          </a:p>
        </p:txBody>
      </p:sp>
      <p:pic>
        <p:nvPicPr>
          <p:cNvPr id="3" name="Picture 2" descr="Screen Clipping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93142" y="2963835"/>
            <a:ext cx="1433832" cy="1917687"/>
          </a:xfrm>
          <a:prstGeom prst="rect">
            <a:avLst/>
          </a:prstGeom>
        </p:spPr>
      </p:pic>
      <p:pic>
        <p:nvPicPr>
          <p:cNvPr id="10" name="Picture 9" descr="Screen Clipping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71793" y="2860078"/>
            <a:ext cx="1430119" cy="1822131"/>
          </a:xfrm>
          <a:prstGeom prst="rect">
            <a:avLst/>
          </a:prstGeom>
        </p:spPr>
      </p:pic>
      <p:pic>
        <p:nvPicPr>
          <p:cNvPr id="13" name="Picture 12" descr="Screen Clipping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38520" y="3014682"/>
            <a:ext cx="1645007" cy="22980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21204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600258" y="652097"/>
            <a:ext cx="4288266" cy="1752600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Safeguarding</a:t>
            </a:r>
          </a:p>
        </p:txBody>
      </p:sp>
      <p:sp>
        <p:nvSpPr>
          <p:cNvPr id="11" name="Subtitle 2"/>
          <p:cNvSpPr txBox="1">
            <a:spLocks/>
          </p:cNvSpPr>
          <p:nvPr/>
        </p:nvSpPr>
        <p:spPr>
          <a:xfrm>
            <a:off x="1047404" y="1610751"/>
            <a:ext cx="4089009" cy="1457177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/>
              <a:t>Your child’s safety is our priority and we have a shared responsibility to safeguard everyone in our school.</a:t>
            </a:r>
          </a:p>
          <a:p>
            <a:pPr marL="0" indent="0">
              <a:buNone/>
            </a:pPr>
            <a:endParaRPr lang="en-GB" sz="2000" dirty="0"/>
          </a:p>
          <a:p>
            <a:pPr marL="0" indent="0">
              <a:buNone/>
            </a:pPr>
            <a:r>
              <a:rPr lang="en-GB" sz="2000" dirty="0">
                <a:hlinkClick r:id="rId4"/>
              </a:rPr>
              <a:t>https://www.town-farm-surrey.uk/safeguarding/</a:t>
            </a:r>
            <a:endParaRPr lang="en-GB" sz="2000" dirty="0"/>
          </a:p>
          <a:p>
            <a:pPr marL="0" indent="0">
              <a:buNone/>
            </a:pPr>
            <a:endParaRPr lang="en-GB" sz="2000" dirty="0"/>
          </a:p>
        </p:txBody>
      </p:sp>
      <p:sp>
        <p:nvSpPr>
          <p:cNvPr id="14" name="Rectangle 13"/>
          <p:cNvSpPr/>
          <p:nvPr/>
        </p:nvSpPr>
        <p:spPr>
          <a:xfrm>
            <a:off x="1047404" y="4197501"/>
            <a:ext cx="4572000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endParaRPr lang="en-GB" sz="1200" b="1" u="sng" dirty="0">
              <a:latin typeface="+mj-lt"/>
            </a:endParaRPr>
          </a:p>
          <a:p>
            <a:pPr>
              <a:buFont typeface="Wingdings" pitchFamily="2" charset="2"/>
              <a:buChar char="Ø"/>
            </a:pPr>
            <a:r>
              <a:rPr lang="en-GB" b="1" dirty="0">
                <a:latin typeface="+mj-lt"/>
              </a:rPr>
              <a:t>SPA: </a:t>
            </a:r>
            <a:r>
              <a:rPr lang="en-GB" dirty="0">
                <a:latin typeface="+mj-lt"/>
              </a:rPr>
              <a:t>0300 200 1006</a:t>
            </a:r>
          </a:p>
          <a:p>
            <a:pPr>
              <a:buFont typeface="Wingdings" pitchFamily="2" charset="2"/>
              <a:buChar char="Ø"/>
            </a:pPr>
            <a:r>
              <a:rPr lang="en-GB" b="1" dirty="0">
                <a:latin typeface="+mj-lt"/>
              </a:rPr>
              <a:t>Emergency Duty team: </a:t>
            </a:r>
            <a:r>
              <a:rPr lang="en-GB" dirty="0">
                <a:latin typeface="+mj-lt"/>
              </a:rPr>
              <a:t>01483 517898 </a:t>
            </a:r>
          </a:p>
          <a:p>
            <a:pPr>
              <a:buFont typeface="Wingdings" pitchFamily="2" charset="2"/>
              <a:buChar char="Ø"/>
            </a:pPr>
            <a:r>
              <a:rPr lang="en-GB" b="1" dirty="0">
                <a:latin typeface="+mj-lt"/>
              </a:rPr>
              <a:t>Surrey Police: </a:t>
            </a:r>
            <a:r>
              <a:rPr lang="en-GB" dirty="0">
                <a:latin typeface="+mj-lt"/>
              </a:rPr>
              <a:t>101 (or 999 in an emergency)</a:t>
            </a:r>
          </a:p>
          <a:p>
            <a:pPr>
              <a:buFont typeface="Wingdings" pitchFamily="2" charset="2"/>
              <a:buChar char="Ø"/>
            </a:pPr>
            <a:r>
              <a:rPr lang="en-GB" dirty="0">
                <a:latin typeface="+mj-lt"/>
                <a:hlinkClick r:id="rId5"/>
              </a:rPr>
              <a:t>www.surreycc.gov.uk/safeguarding</a:t>
            </a:r>
            <a:r>
              <a:rPr lang="en-GB" dirty="0">
                <a:latin typeface="+mj-lt"/>
              </a:rPr>
              <a:t> </a:t>
            </a:r>
          </a:p>
          <a:p>
            <a:endParaRPr lang="en-GB" sz="2800" dirty="0">
              <a:latin typeface="+mj-lt"/>
            </a:endParaRPr>
          </a:p>
        </p:txBody>
      </p:sp>
      <p:pic>
        <p:nvPicPr>
          <p:cNvPr id="3" name="Picture 2" descr="A poster of a group of people&#10;&#10;AI-generated content may be incorrect.">
            <a:extLst>
              <a:ext uri="{FF2B5EF4-FFF2-40B4-BE49-F238E27FC236}">
                <a16:creationId xmlns:a16="http://schemas.microsoft.com/office/drawing/2014/main" id="{BC4CA04E-3DC9-7689-B90F-D6602D478752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8990" y="321955"/>
            <a:ext cx="3786223" cy="53560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6852269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207818" y="232756"/>
            <a:ext cx="11776364" cy="6411884"/>
          </a:xfrm>
          <a:prstGeom prst="rect">
            <a:avLst/>
          </a:prstGeom>
          <a:ln w="76200"/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endParaRPr lang="en-GB" dirty="0">
              <a:solidFill>
                <a:schemeClr val="tx1"/>
              </a:solidFill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6705" y="5554083"/>
            <a:ext cx="620699" cy="848897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1097280" y="5632465"/>
            <a:ext cx="9835320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_________________________________________________________________________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b="1" i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Every Child, Every Day, Every Moment</a:t>
            </a:r>
            <a:endParaRPr lang="en-GB" sz="16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spcAft>
                <a:spcPts val="0"/>
              </a:spcAft>
              <a:tabLst>
                <a:tab pos="2865755" algn="ctr"/>
                <a:tab pos="5731510" algn="r"/>
              </a:tabLst>
            </a:pPr>
            <a:r>
              <a:rPr lang="en-GB" sz="16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Our values: Ambition, Courage, Determination, Enquiry, Equality, Integrity, Resilience, Respect</a:t>
            </a:r>
          </a:p>
        </p:txBody>
      </p:sp>
      <p:sp>
        <p:nvSpPr>
          <p:cNvPr id="8" name="Subtitle 2"/>
          <p:cNvSpPr txBox="1">
            <a:spLocks/>
          </p:cNvSpPr>
          <p:nvPr/>
        </p:nvSpPr>
        <p:spPr>
          <a:xfrm>
            <a:off x="461956" y="405675"/>
            <a:ext cx="11268087" cy="704344"/>
          </a:xfrm>
          <a:prstGeom prst="rect">
            <a:avLst/>
          </a:prstGeom>
        </p:spPr>
        <p:txBody>
          <a:bodyPr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en-GB" sz="4400" dirty="0">
                <a:latin typeface="Trebuchet MS" panose="020B0603020202020204" pitchFamily="34" charset="0"/>
              </a:rPr>
              <a:t>Additional information</a:t>
            </a:r>
          </a:p>
        </p:txBody>
      </p:sp>
      <p:sp>
        <p:nvSpPr>
          <p:cNvPr id="10" name="Rectangle 9"/>
          <p:cNvSpPr/>
          <p:nvPr/>
        </p:nvSpPr>
        <p:spPr>
          <a:xfrm>
            <a:off x="950388" y="1515094"/>
            <a:ext cx="5394142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sz="2800" b="1" dirty="0"/>
              <a:t>School Website </a:t>
            </a:r>
          </a:p>
          <a:p>
            <a:pPr algn="ctr"/>
            <a:r>
              <a:rPr lang="en-GB" sz="2800" b="1" dirty="0">
                <a:hlinkClick r:id="rId3"/>
              </a:rPr>
              <a:t>http://www.town-farm.surrey.sch.uk/</a:t>
            </a:r>
            <a:r>
              <a:rPr lang="en-GB" sz="2800" dirty="0"/>
              <a:t> </a:t>
            </a:r>
          </a:p>
          <a:p>
            <a:pPr algn="ctr"/>
            <a:r>
              <a:rPr lang="en-GB" sz="2800" dirty="0">
                <a:hlinkClick r:id="rId4"/>
              </a:rPr>
              <a:t>info@town-farm.surrey.sch.uk</a:t>
            </a:r>
            <a:endParaRPr lang="en-GB" sz="2800" dirty="0"/>
          </a:p>
          <a:p>
            <a:pPr algn="ctr"/>
            <a:endParaRPr lang="en-GB" sz="2800" dirty="0"/>
          </a:p>
          <a:p>
            <a:pPr algn="ctr"/>
            <a:r>
              <a:rPr lang="en-GB" sz="2800" dirty="0"/>
              <a:t>If you have any questions please speak to a member of the Year 2 team who will be happy to help you.</a:t>
            </a:r>
          </a:p>
          <a:p>
            <a:pPr algn="ctr"/>
            <a:endParaRPr lang="en-GB" sz="3200" dirty="0"/>
          </a:p>
        </p:txBody>
      </p:sp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457071" y="1282938"/>
            <a:ext cx="4815014" cy="448782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882724" y="5554083"/>
            <a:ext cx="856252" cy="9186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746889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Presentation1" id="{B18C7874-2287-4B03-B6A0-1FED35DAF0B3}" vid="{726553FB-37E2-4E3E-824C-DBA69520F496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00710e11-db68-45f7-bb94-17e1af10a911" xsi:nil="true"/>
    <lcf76f155ced4ddcb4097134ff3c332f xmlns="20fb0554-3a44-4489-87d8-7e6c1263a1ea">
      <Terms xmlns="http://schemas.microsoft.com/office/infopath/2007/PartnerControls"/>
    </lcf76f155ced4ddcb4097134ff3c332f>
    <SharedWithUsers xmlns="00710e11-db68-45f7-bb94-17e1af10a911">
      <UserInfo>
        <DisplayName/>
        <AccountId xsi:nil="true"/>
        <AccountType/>
      </UserInfo>
    </SharedWithUsers>
    <MediaLengthInSeconds xmlns="20fb0554-3a44-4489-87d8-7e6c1263a1ea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8264F43DCB327479FAF7723EEFB3FDC" ma:contentTypeVersion="16" ma:contentTypeDescription="Create a new document." ma:contentTypeScope="" ma:versionID="040a494b4596826139b2f9e49d88bf92">
  <xsd:schema xmlns:xsd="http://www.w3.org/2001/XMLSchema" xmlns:xs="http://www.w3.org/2001/XMLSchema" xmlns:p="http://schemas.microsoft.com/office/2006/metadata/properties" xmlns:ns2="20fb0554-3a44-4489-87d8-7e6c1263a1ea" xmlns:ns3="00710e11-db68-45f7-bb94-17e1af10a911" targetNamespace="http://schemas.microsoft.com/office/2006/metadata/properties" ma:root="true" ma:fieldsID="00a4a4a01134be9f9044c87f3cef6c21" ns2:_="" ns3:_="">
    <xsd:import namespace="20fb0554-3a44-4489-87d8-7e6c1263a1ea"/>
    <xsd:import namespace="00710e11-db68-45f7-bb94-17e1af10a911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0fb0554-3a44-4489-87d8-7e6c1263a1ea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3" nillable="true" ma:taxonomy="true" ma:internalName="lcf76f155ced4ddcb4097134ff3c332f" ma:taxonomyFieldName="MediaServiceImageTags" ma:displayName="Image Tags" ma:readOnly="false" ma:fieldId="{5cf76f15-5ced-4ddc-b409-7134ff3c332f}" ma:taxonomyMulti="true" ma:sspId="12588dba-dfd5-4a67-83f8-dc2bcb10752b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20" nillable="true" ma:displayName="Location" ma:description="" ma:indexed="true" ma:internalName="MediaServiceLocation" ma:readOnly="true">
      <xsd:simpleType>
        <xsd:restriction base="dms:Text"/>
      </xsd:simpleType>
    </xsd:element>
    <xsd:element name="MediaServiceObjectDetectorVersions" ma:index="2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2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3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0710e11-db68-45f7-bb94-17e1af10a911" elementFormDefault="qualified">
    <xsd:import namespace="http://schemas.microsoft.com/office/2006/documentManagement/types"/>
    <xsd:import namespace="http://schemas.microsoft.com/office/infopath/2007/PartnerControls"/>
    <xsd:element name="TaxCatchAll" ma:index="14" nillable="true" ma:displayName="Taxonomy Catch All Column" ma:hidden="true" ma:list="{46b254f8-6579-4cec-be4a-2522fedac9b0}" ma:internalName="TaxCatchAll" ma:showField="CatchAllData" ma:web="00710e11-db68-45f7-bb94-17e1af10a91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18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9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D1AE582F-1149-45CC-89BF-021618A1304F}">
  <ds:schemaRefs>
    <ds:schemaRef ds:uri="http://schemas.microsoft.com/office/2006/metadata/properties"/>
    <ds:schemaRef ds:uri="http://schemas.microsoft.com/office/infopath/2007/PartnerControls"/>
    <ds:schemaRef ds:uri="00710e11-db68-45f7-bb94-17e1af10a911"/>
    <ds:schemaRef ds:uri="20fb0554-3a44-4489-87d8-7e6c1263a1ea"/>
  </ds:schemaRefs>
</ds:datastoreItem>
</file>

<file path=customXml/itemProps2.xml><?xml version="1.0" encoding="utf-8"?>
<ds:datastoreItem xmlns:ds="http://schemas.openxmlformats.org/officeDocument/2006/customXml" ds:itemID="{1E078A13-E389-4021-8798-08CEE339C9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0fb0554-3a44-4489-87d8-7e6c1263a1ea"/>
    <ds:schemaRef ds:uri="00710e11-db68-45f7-bb94-17e1af10a911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CF777E28-61DF-4A4C-8084-1554523BD8BD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Template</Template>
  <TotalTime>2</TotalTime>
  <Words>1043</Words>
  <Application>Microsoft Office PowerPoint</Application>
  <PresentationFormat>Widescreen</PresentationFormat>
  <Paragraphs>169</Paragraphs>
  <Slides>15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3" baseType="lpstr">
      <vt:lpstr>Arial</vt:lpstr>
      <vt:lpstr>Calibri</vt:lpstr>
      <vt:lpstr>Calibri Light</vt:lpstr>
      <vt:lpstr>Century Gothic</vt:lpstr>
      <vt:lpstr>Gadugi</vt:lpstr>
      <vt:lpstr>Trebuchet MS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Town Farm Primary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THIS WEEK…</dc:title>
  <dc:creator>B Brunton</dc:creator>
  <cp:lastModifiedBy>J Banthorpe</cp:lastModifiedBy>
  <cp:revision>103</cp:revision>
  <dcterms:created xsi:type="dcterms:W3CDTF">2019-11-25T15:58:32Z</dcterms:created>
  <dcterms:modified xsi:type="dcterms:W3CDTF">2025-09-12T13:50:30Z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0x010100C8264F43DCB327479FAF7723EEFB3FDC</vt:lpwstr>
  </property>
  <property fmtid="{D5CDD505-2E9C-101B-9397-08002B2CF9AE}" pid="3" name="Order">
    <vt:r8>38400</vt:r8>
  </property>
  <property fmtid="{D5CDD505-2E9C-101B-9397-08002B2CF9AE}" pid="4" name="xd_Signature">
    <vt:bool>false</vt:bool>
  </property>
  <property fmtid="{D5CDD505-2E9C-101B-9397-08002B2CF9AE}" pid="5" name="xd_ProgID">
    <vt:lpwstr/>
  </property>
  <property fmtid="{D5CDD505-2E9C-101B-9397-08002B2CF9AE}" pid="6" name="ComplianceAssetId">
    <vt:lpwstr/>
  </property>
  <property fmtid="{D5CDD505-2E9C-101B-9397-08002B2CF9AE}" pid="7" name="TemplateUrl">
    <vt:lpwstr/>
  </property>
  <property fmtid="{D5CDD505-2E9C-101B-9397-08002B2CF9AE}" pid="8" name="_ExtendedDescription">
    <vt:lpwstr/>
  </property>
  <property fmtid="{D5CDD505-2E9C-101B-9397-08002B2CF9AE}" pid="9" name="TriggerFlowInfo">
    <vt:lpwstr/>
  </property>
  <property fmtid="{D5CDD505-2E9C-101B-9397-08002B2CF9AE}" pid="10" name="MediaServiceImageTags">
    <vt:lpwstr/>
  </property>
</Properties>
</file>