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14" r:id="rId5"/>
    <p:sldId id="317" r:id="rId6"/>
    <p:sldId id="332" r:id="rId7"/>
    <p:sldId id="436" r:id="rId8"/>
    <p:sldId id="442" r:id="rId9"/>
    <p:sldId id="448" r:id="rId10"/>
    <p:sldId id="446" r:id="rId11"/>
    <p:sldId id="443" r:id="rId12"/>
    <p:sldId id="447" r:id="rId13"/>
    <p:sldId id="437" r:id="rId14"/>
    <p:sldId id="440" r:id="rId15"/>
    <p:sldId id="439" r:id="rId16"/>
    <p:sldId id="438" r:id="rId17"/>
    <p:sldId id="441" r:id="rId18"/>
    <p:sldId id="444" r:id="rId19"/>
    <p:sldId id="445" r:id="rId20"/>
    <p:sldId id="29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970163-E7D1-45DB-8DDD-3C84E6C4FD96}" type="datetimeFigureOut">
              <a:rPr lang="en-GB" smtClean="0"/>
              <a:t>20/03/2023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B0B16C-83FA-4292-8650-0D98A266FBB4}" type="slidenum">
              <a:rPr lang="en-GB" smtClean="0"/>
              <a:t>‹#›</a:t>
            </a:fld>
            <a:endParaRPr lang="en-GB"/>
          </a:p>
        </p:txBody>
      </p:sp>
    </p:spTree>
    <p:extLst>
      <p:ext uri="{BB962C8B-B14F-4D97-AF65-F5344CB8AC3E}">
        <p14:creationId xmlns:p14="http://schemas.microsoft.com/office/powerpoint/2010/main" val="67096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47646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2614877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D7EF0D-0F15-4824-B71B-AFEBA45E8845}"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731308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D7EF0D-0F15-4824-B71B-AFEBA45E8845}"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115338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D7EF0D-0F15-4824-B71B-AFEBA45E8845}" type="datetimeFigureOut">
              <a:rPr lang="en-GB" smtClean="0"/>
              <a:t>20/03/2023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245616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D7EF0D-0F15-4824-B71B-AFEBA45E8845}" type="datetimeFigureOut">
              <a:rPr lang="en-GB" smtClean="0"/>
              <a:t>20/03/2023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466679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D7EF0D-0F15-4824-B71B-AFEBA45E8845}" type="datetimeFigureOut">
              <a:rPr lang="en-GB" smtClean="0"/>
              <a:t>20/03/2023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57798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D7EF0D-0F15-4824-B71B-AFEBA45E8845}"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1072333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D7EF0D-0F15-4824-B71B-AFEBA45E8845}" type="datetimeFigureOut">
              <a:rPr lang="en-GB" smtClean="0"/>
              <a:t>20/03/2023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3036434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4219295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D7EF0D-0F15-4824-B71B-AFEBA45E8845}" type="datetimeFigureOut">
              <a:rPr lang="en-GB" smtClean="0"/>
              <a:t>20/03/2023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D1258B-C90F-4E0E-8395-4310DBEB24B4}" type="slidenum">
              <a:rPr lang="en-GB" smtClean="0"/>
              <a:t>‹#›</a:t>
            </a:fld>
            <a:endParaRPr lang="en-GB"/>
          </a:p>
        </p:txBody>
      </p:sp>
    </p:spTree>
    <p:extLst>
      <p:ext uri="{BB962C8B-B14F-4D97-AF65-F5344CB8AC3E}">
        <p14:creationId xmlns:p14="http://schemas.microsoft.com/office/powerpoint/2010/main" val="96985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D7EF0D-0F15-4824-B71B-AFEBA45E8845}" type="datetimeFigureOut">
              <a:rPr lang="en-GB" smtClean="0"/>
              <a:t>20/03/2023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D1258B-C90F-4E0E-8395-4310DBEB24B4}" type="slidenum">
              <a:rPr lang="en-GB" smtClean="0"/>
              <a:t>‹#›</a:t>
            </a:fld>
            <a:endParaRPr lang="en-GB"/>
          </a:p>
        </p:txBody>
      </p:sp>
    </p:spTree>
    <p:extLst>
      <p:ext uri="{BB962C8B-B14F-4D97-AF65-F5344CB8AC3E}">
        <p14:creationId xmlns:p14="http://schemas.microsoft.com/office/powerpoint/2010/main" val="1943119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6" y="19251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2" y="422066"/>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2" name="Title 1">
            <a:extLst>
              <a:ext uri="{FF2B5EF4-FFF2-40B4-BE49-F238E27FC236}">
                <a16:creationId xmlns:a16="http://schemas.microsoft.com/office/drawing/2014/main" id="{573F58A9-5C44-6BAA-B370-243BB3943857}"/>
              </a:ext>
            </a:extLst>
          </p:cNvPr>
          <p:cNvSpPr txBox="1">
            <a:spLocks/>
          </p:cNvSpPr>
          <p:nvPr/>
        </p:nvSpPr>
        <p:spPr>
          <a:xfrm>
            <a:off x="543791" y="458932"/>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u="sng" dirty="0">
                <a:solidFill>
                  <a:srgbClr val="002060"/>
                </a:solidFill>
                <a:latin typeface="Arial Black"/>
              </a:rPr>
              <a:t>Meet the Pastoral Team </a:t>
            </a:r>
          </a:p>
          <a:p>
            <a:pPr algn="ctr"/>
            <a:r>
              <a:rPr lang="en-GB" u="sng" dirty="0">
                <a:solidFill>
                  <a:srgbClr val="002060"/>
                </a:solidFill>
                <a:latin typeface="Arial Black"/>
              </a:rPr>
              <a:t>Parent Workshop </a:t>
            </a:r>
            <a:endParaRPr lang="en-US" dirty="0"/>
          </a:p>
          <a:p>
            <a:pPr algn="ctr"/>
            <a:r>
              <a:rPr lang="en-GB" u="sng" dirty="0">
                <a:solidFill>
                  <a:srgbClr val="002060"/>
                </a:solidFill>
                <a:latin typeface="Arial Black"/>
              </a:rPr>
              <a:t>16th March 2023</a:t>
            </a:r>
            <a:endParaRPr lang="en-GB" dirty="0"/>
          </a:p>
        </p:txBody>
      </p:sp>
      <p:pic>
        <p:nvPicPr>
          <p:cNvPr id="9" name="Picture 8" descr="Diagram&#10;&#10;Description automatically generated">
            <a:extLst>
              <a:ext uri="{FF2B5EF4-FFF2-40B4-BE49-F238E27FC236}">
                <a16:creationId xmlns:a16="http://schemas.microsoft.com/office/drawing/2014/main" id="{FC19C367-6A19-69ED-6D3E-58F8BBB1D6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8294" y="2481723"/>
            <a:ext cx="4714049" cy="3334208"/>
          </a:xfrm>
          <a:prstGeom prst="rect">
            <a:avLst/>
          </a:prstGeom>
        </p:spPr>
      </p:pic>
    </p:spTree>
    <p:extLst>
      <p:ext uri="{BB962C8B-B14F-4D97-AF65-F5344CB8AC3E}">
        <p14:creationId xmlns:p14="http://schemas.microsoft.com/office/powerpoint/2010/main" val="351050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6" y="19251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73934" y="5866498"/>
            <a:ext cx="565042" cy="606186"/>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5815931"/>
            <a:ext cx="429240" cy="587049"/>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2" y="422066"/>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2" name="Title 1">
            <a:extLst>
              <a:ext uri="{FF2B5EF4-FFF2-40B4-BE49-F238E27FC236}">
                <a16:creationId xmlns:a16="http://schemas.microsoft.com/office/drawing/2014/main" id="{FDF4DDE5-CF2B-AE40-581E-65872457BDD9}"/>
              </a:ext>
            </a:extLst>
          </p:cNvPr>
          <p:cNvSpPr txBox="1">
            <a:spLocks/>
          </p:cNvSpPr>
          <p:nvPr/>
        </p:nvSpPr>
        <p:spPr>
          <a:xfrm>
            <a:off x="367124" y="333067"/>
            <a:ext cx="10515600" cy="1325563"/>
          </a:xfrm>
          <a:prstGeom prst="rect">
            <a:avLst/>
          </a:prstGeom>
        </p:spPr>
        <p:txBody>
          <a:bodyPr lIns="91440" tIns="45720" rIns="91440" bIns="45720"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002060"/>
                </a:solidFill>
                <a:latin typeface="Arial Black"/>
              </a:rPr>
              <a:t>Aims of Today:</a:t>
            </a:r>
          </a:p>
        </p:txBody>
      </p:sp>
      <p:sp>
        <p:nvSpPr>
          <p:cNvPr id="3" name="Content Placeholder 9">
            <a:extLst>
              <a:ext uri="{FF2B5EF4-FFF2-40B4-BE49-F238E27FC236}">
                <a16:creationId xmlns:a16="http://schemas.microsoft.com/office/drawing/2014/main" id="{C134D4C8-DF6E-CA64-A982-09A6FDD7E758}"/>
              </a:ext>
            </a:extLst>
          </p:cNvPr>
          <p:cNvSpPr txBox="1">
            <a:spLocks/>
          </p:cNvSpPr>
          <p:nvPr/>
        </p:nvSpPr>
        <p:spPr>
          <a:xfrm>
            <a:off x="1308424" y="1164971"/>
            <a:ext cx="10515600" cy="303099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dirty="0">
                <a:solidFill>
                  <a:srgbClr val="002060"/>
                </a:solidFill>
                <a:latin typeface="Roboto"/>
                <a:ea typeface="+mn-lt"/>
                <a:cs typeface="+mn-lt"/>
              </a:rPr>
              <a:t>To recognise the Pastoral Team at Town Farm and to understand their roles with the pupils.</a:t>
            </a:r>
          </a:p>
          <a:p>
            <a:endParaRPr lang="en-GB" sz="3200" dirty="0">
              <a:solidFill>
                <a:srgbClr val="002060"/>
              </a:solidFill>
              <a:latin typeface="Roboto"/>
              <a:ea typeface="+mn-lt"/>
              <a:cs typeface="+mn-lt"/>
            </a:endParaRPr>
          </a:p>
          <a:p>
            <a:r>
              <a:rPr lang="en-GB" sz="3200" dirty="0">
                <a:solidFill>
                  <a:srgbClr val="002060"/>
                </a:solidFill>
                <a:latin typeface="Roboto"/>
                <a:ea typeface="+mn-lt"/>
                <a:cs typeface="+mn-lt"/>
              </a:rPr>
              <a:t>To understand the protocols when requesting support for a pupil.</a:t>
            </a:r>
          </a:p>
          <a:p>
            <a:endParaRPr lang="en-GB" sz="3200" dirty="0">
              <a:solidFill>
                <a:srgbClr val="002060"/>
              </a:solidFill>
              <a:latin typeface="Roboto"/>
              <a:ea typeface="+mn-lt"/>
              <a:cs typeface="+mn-lt"/>
            </a:endParaRPr>
          </a:p>
          <a:p>
            <a:r>
              <a:rPr lang="en-GB" sz="3200" dirty="0">
                <a:solidFill>
                  <a:srgbClr val="002060"/>
                </a:solidFill>
                <a:latin typeface="Roboto"/>
                <a:ea typeface="+mn-lt"/>
                <a:cs typeface="+mn-lt"/>
              </a:rPr>
              <a:t>To know the interventions run at Town Farm to support the whole child.</a:t>
            </a:r>
            <a:endParaRPr lang="en-US" sz="3200" dirty="0">
              <a:solidFill>
                <a:srgbClr val="000000"/>
              </a:solidFill>
              <a:latin typeface="Calibri" panose="020F0502020204030204"/>
              <a:ea typeface="+mn-lt"/>
              <a:cs typeface="+mn-lt"/>
            </a:endParaRPr>
          </a:p>
          <a:p>
            <a:pPr marL="0" indent="0">
              <a:buNone/>
            </a:pPr>
            <a:endParaRPr lang="en-GB" sz="3200" dirty="0">
              <a:solidFill>
                <a:srgbClr val="002060"/>
              </a:solidFill>
              <a:latin typeface="Roboto"/>
              <a:ea typeface="+mn-lt"/>
              <a:cs typeface="+mn-lt"/>
            </a:endParaRPr>
          </a:p>
          <a:p>
            <a:pPr marL="0" indent="0">
              <a:buFont typeface="Arial" panose="020B0604020202020204" pitchFamily="34" charset="0"/>
              <a:buNone/>
            </a:pPr>
            <a:endParaRPr lang="en-GB" sz="3200" dirty="0">
              <a:latin typeface="Bahnschrift" panose="020B0502040204020203" pitchFamily="34" charset="0"/>
            </a:endParaRPr>
          </a:p>
        </p:txBody>
      </p:sp>
    </p:spTree>
    <p:extLst>
      <p:ext uri="{BB962C8B-B14F-4D97-AF65-F5344CB8AC3E}">
        <p14:creationId xmlns:p14="http://schemas.microsoft.com/office/powerpoint/2010/main" val="266982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6" y="19251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Subtitle 2"/>
          <p:cNvSpPr txBox="1">
            <a:spLocks/>
          </p:cNvSpPr>
          <p:nvPr/>
        </p:nvSpPr>
        <p:spPr>
          <a:xfrm>
            <a:off x="2365752" y="422066"/>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pic>
        <p:nvPicPr>
          <p:cNvPr id="9" name="Picture 9" descr="Text, letter&#10;&#10;Description automatically generated">
            <a:extLst>
              <a:ext uri="{FF2B5EF4-FFF2-40B4-BE49-F238E27FC236}">
                <a16:creationId xmlns:a16="http://schemas.microsoft.com/office/drawing/2014/main" id="{16BA05C3-8CC2-4E45-1423-7C0B2E320776}"/>
              </a:ext>
            </a:extLst>
          </p:cNvPr>
          <p:cNvPicPr>
            <a:picLocks noChangeAspect="1"/>
          </p:cNvPicPr>
          <p:nvPr/>
        </p:nvPicPr>
        <p:blipFill>
          <a:blip r:embed="rId4"/>
          <a:stretch>
            <a:fillRect/>
          </a:stretch>
        </p:blipFill>
        <p:spPr>
          <a:xfrm>
            <a:off x="447040" y="362464"/>
            <a:ext cx="11297920" cy="4883393"/>
          </a:xfrm>
          <a:prstGeom prst="rect">
            <a:avLst/>
          </a:prstGeom>
        </p:spPr>
      </p:pic>
    </p:spTree>
    <p:extLst>
      <p:ext uri="{BB962C8B-B14F-4D97-AF65-F5344CB8AC3E}">
        <p14:creationId xmlns:p14="http://schemas.microsoft.com/office/powerpoint/2010/main" val="888889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342900" indent="-342900" fontAlgn="base">
              <a:buFont typeface="Arial" panose="020B0604020202020204" pitchFamily="34" charset="0"/>
              <a:buChar char="•"/>
            </a:pPr>
            <a:endParaRPr lang="en-GB" sz="2400" i="0" dirty="0">
              <a:solidFill>
                <a:schemeClr val="tx1"/>
              </a:solidFill>
              <a:effectLst/>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i="0" dirty="0">
                <a:solidFill>
                  <a:schemeClr val="tx1"/>
                </a:solidFill>
                <a:effectLst/>
                <a:latin typeface="Segoe UI" panose="020B0502040204020203" pitchFamily="34" charset="0"/>
                <a:cs typeface="Segoe UI" panose="020B0502040204020203" pitchFamily="34" charset="0"/>
              </a:rPr>
              <a:t>I am the Special Needs Coordinator with the National Senco Award qualification.</a:t>
            </a:r>
          </a:p>
          <a:p>
            <a:pPr marL="342900" indent="-342900" fontAlgn="base">
              <a:buFont typeface="Arial" panose="020B0604020202020204" pitchFamily="34" charset="0"/>
              <a:buChar char="•"/>
            </a:pPr>
            <a:endParaRPr lang="en-GB" sz="2400" i="0" dirty="0">
              <a:solidFill>
                <a:schemeClr val="tx1"/>
              </a:solidFill>
              <a:effectLst/>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 am an experienced teacher who is responsible for supporting, assessing and monitoring the progress of pupils with SEND (Special Educational Needs and/or Disabilities).</a:t>
            </a:r>
          </a:p>
          <a:p>
            <a:pPr marL="342900" indent="-342900" fontAlgn="base">
              <a:buFont typeface="Arial" panose="020B0604020202020204" pitchFamily="34" charset="0"/>
              <a:buChar char="•"/>
            </a:pPr>
            <a:endParaRPr lang="en-GB" sz="2400" dirty="0">
              <a:solidFill>
                <a:schemeClr val="tx1"/>
              </a:solidFill>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I am the person who liaises with you, the teachers and local authority about your child's needs. </a:t>
            </a:r>
          </a:p>
          <a:p>
            <a:pPr marL="342900" indent="-342900" fontAlgn="base">
              <a:buFont typeface="Arial" panose="020B0604020202020204" pitchFamily="34" charset="0"/>
              <a:buChar char="•"/>
            </a:pPr>
            <a:endParaRPr lang="en-GB" sz="2400" b="0" i="0" dirty="0">
              <a:solidFill>
                <a:schemeClr val="tx1"/>
              </a:solidFill>
              <a:effectLst/>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I</a:t>
            </a:r>
            <a:r>
              <a:rPr lang="en-GB" sz="2400" b="0" i="0" dirty="0">
                <a:solidFill>
                  <a:schemeClr val="tx1"/>
                </a:solidFill>
                <a:effectLst/>
                <a:latin typeface="Segoe UI" panose="020B0502040204020203" pitchFamily="34" charset="0"/>
                <a:cs typeface="Segoe UI" panose="020B0502040204020203" pitchFamily="34" charset="0"/>
              </a:rPr>
              <a:t> rely on your help and support too: if you are aware that your child has any kind of difficulty, inform the staff at the earliest opportunity and share all relevant documentation. This will give staff time to put plans in place to ensure a smooth integration into the new school environment.</a:t>
            </a:r>
            <a:endParaRPr lang="en-GB" sz="2800" b="0" i="0" dirty="0">
              <a:solidFill>
                <a:srgbClr val="002060"/>
              </a:solidFill>
              <a:effectLst/>
              <a:latin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Team…SENCO </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Claire Smith</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2588857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Team…Deputy Headteacher, Lead DSL, Behaviour and Attitudes lead </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Cathy Waters</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r>
              <a:rPr lang="en-GB" sz="2400" dirty="0">
                <a:solidFill>
                  <a:srgbClr val="002060"/>
                </a:solidFill>
                <a:latin typeface="Roboto" panose="02000000000000000000" pitchFamily="2" charset="0"/>
                <a:ea typeface="Roboto" panose="02000000000000000000" pitchFamily="2" charset="0"/>
              </a:rPr>
              <a:t>I am the designated safeguarding lead and deputy head teacher with responsibilities for behaviour and attitudes</a:t>
            </a:r>
          </a:p>
          <a:p>
            <a:r>
              <a:rPr lang="en-GB" sz="2400" dirty="0">
                <a:solidFill>
                  <a:srgbClr val="002060"/>
                </a:solidFill>
                <a:latin typeface="Roboto" panose="02000000000000000000" pitchFamily="2" charset="0"/>
                <a:ea typeface="Roboto" panose="02000000000000000000" pitchFamily="2" charset="0"/>
              </a:rPr>
              <a:t>I oversee safeguarding and child protection in the school, including online safety, and liaise with external agencies to ensure the correct support is put in place when there is concern. These agencies may include Surrey Children’s Services, Health and the Police</a:t>
            </a:r>
          </a:p>
          <a:p>
            <a:r>
              <a:rPr lang="en-GB" sz="2400" dirty="0">
                <a:solidFill>
                  <a:srgbClr val="002060"/>
                </a:solidFill>
                <a:latin typeface="Roboto" panose="02000000000000000000" pitchFamily="2" charset="0"/>
                <a:ea typeface="Roboto" panose="02000000000000000000" pitchFamily="2" charset="0"/>
              </a:rPr>
              <a:t>I also manage behaviour and attitudes within the school, ensuring there are high expectations for learners’ behaviour and conduct and that these expectations are applied consistently and fairly, bearing in mind individual pupils’ needs</a:t>
            </a:r>
          </a:p>
          <a:p>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286763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Team…Deputy Headteacher, Lead DSL, Behaviour and Attitudes lead </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Cathy Waters</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r>
              <a:rPr lang="en-GB" sz="2400" dirty="0">
                <a:solidFill>
                  <a:srgbClr val="002060"/>
                </a:solidFill>
                <a:latin typeface="Roboto" panose="02000000000000000000" pitchFamily="2" charset="0"/>
                <a:ea typeface="Roboto" panose="02000000000000000000" pitchFamily="2" charset="0"/>
              </a:rPr>
              <a:t>I am here to listen to pupils’ concerns, including any concern of bullying or child-on-child abuse and through restorative practice help pupils resolve differences quickly and effectively and build positive and respectful relationships</a:t>
            </a:r>
          </a:p>
          <a:p>
            <a:r>
              <a:rPr lang="en-GB" sz="2400" dirty="0">
                <a:solidFill>
                  <a:srgbClr val="002060"/>
                </a:solidFill>
                <a:latin typeface="Roboto" panose="02000000000000000000" pitchFamily="2" charset="0"/>
                <a:ea typeface="Roboto" panose="02000000000000000000" pitchFamily="2" charset="0"/>
              </a:rPr>
              <a:t>I also have responsibility for attendance and punctuality and monitor this closely alongside the welfare officer and the Surrey Inclusion Service</a:t>
            </a:r>
          </a:p>
          <a:p>
            <a:r>
              <a:rPr lang="en-GB" sz="2400" dirty="0">
                <a:solidFill>
                  <a:srgbClr val="002060"/>
                </a:solidFill>
                <a:latin typeface="Roboto" panose="02000000000000000000" pitchFamily="2" charset="0"/>
                <a:ea typeface="Roboto" panose="02000000000000000000" pitchFamily="2" charset="0"/>
              </a:rPr>
              <a:t>I also work closely with the SENCO where there are concerns for </a:t>
            </a:r>
            <a:r>
              <a:rPr lang="en-GB" sz="2400">
                <a:solidFill>
                  <a:srgbClr val="002060"/>
                </a:solidFill>
                <a:latin typeface="Roboto" panose="02000000000000000000" pitchFamily="2" charset="0"/>
                <a:ea typeface="Roboto" panose="02000000000000000000" pitchFamily="2" charset="0"/>
              </a:rPr>
              <a:t>pupil behaviour and mental health</a:t>
            </a:r>
            <a:endParaRPr lang="en-GB" sz="2400" dirty="0">
              <a:solidFill>
                <a:srgbClr val="002060"/>
              </a:solidFill>
              <a:latin typeface="Roboto" panose="02000000000000000000" pitchFamily="2" charset="0"/>
              <a:ea typeface="Roboto" panose="02000000000000000000" pitchFamily="2" charset="0"/>
            </a:endParaRPr>
          </a:p>
          <a:p>
            <a:endParaRPr lang="en-GB" sz="2400" dirty="0">
              <a:solidFill>
                <a:srgbClr val="002060"/>
              </a:solidFill>
              <a:latin typeface="Roboto" panose="02000000000000000000" pitchFamily="2" charset="0"/>
              <a:ea typeface="Roboto" panose="02000000000000000000" pitchFamily="2" charset="0"/>
            </a:endParaRPr>
          </a:p>
          <a:p>
            <a:endParaRPr lang="en-GB" sz="2400" dirty="0">
              <a:solidFill>
                <a:srgbClr val="002060"/>
              </a:solidFill>
              <a:latin typeface="Roboto" panose="02000000000000000000" pitchFamily="2" charset="0"/>
              <a:ea typeface="Roboto" panose="02000000000000000000" pitchFamily="2" charset="0"/>
            </a:endParaRPr>
          </a:p>
          <a:p>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332781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342900" indent="-342900" fontAlgn="base">
              <a:buFont typeface="Arial" panose="020B0604020202020204" pitchFamily="34" charset="0"/>
              <a:buChar char="•"/>
            </a:pPr>
            <a:endParaRPr lang="en-GB" sz="2400" i="0" dirty="0">
              <a:solidFill>
                <a:schemeClr val="tx1"/>
              </a:solidFill>
              <a:effectLst/>
              <a:latin typeface="Segoe UI" panose="020B0502040204020203" pitchFamily="34" charset="0"/>
              <a:cs typeface="Segoe UI" panose="020B0502040204020203" pitchFamily="34" charset="0"/>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Team…Mental Health Lead</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Louise Ravenor</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3" name="TextBox 2">
            <a:extLst>
              <a:ext uri="{FF2B5EF4-FFF2-40B4-BE49-F238E27FC236}">
                <a16:creationId xmlns:a16="http://schemas.microsoft.com/office/drawing/2014/main" id="{49152349-0148-906A-70EB-1B07677DC444}"/>
              </a:ext>
            </a:extLst>
          </p:cNvPr>
          <p:cNvSpPr txBox="1"/>
          <p:nvPr/>
        </p:nvSpPr>
        <p:spPr>
          <a:xfrm>
            <a:off x="1082889" y="1430146"/>
            <a:ext cx="8356903" cy="1292662"/>
          </a:xfrm>
          <a:prstGeom prst="rect">
            <a:avLst/>
          </a:prstGeom>
          <a:noFill/>
        </p:spPr>
        <p:txBody>
          <a:bodyPr wrap="square">
            <a:spAutoFit/>
          </a:bodyPr>
          <a:lstStyle/>
          <a:p>
            <a:endParaRPr lang="en-GB" sz="2600" dirty="0">
              <a:solidFill>
                <a:srgbClr val="002060"/>
              </a:solidFill>
              <a:latin typeface="Twinkl Cursive Looped" panose="02000000000000000000" pitchFamily="2" charset="0"/>
            </a:endParaRPr>
          </a:p>
          <a:p>
            <a:endParaRPr lang="en-GB" sz="2600" dirty="0">
              <a:solidFill>
                <a:srgbClr val="002060"/>
              </a:solidFill>
              <a:latin typeface="Twinkl Cursive Looped" panose="02000000000000000000" pitchFamily="2" charset="0"/>
            </a:endParaRPr>
          </a:p>
          <a:p>
            <a:endParaRPr lang="en-GB" sz="2600" dirty="0">
              <a:solidFill>
                <a:srgbClr val="002060"/>
              </a:solidFill>
              <a:latin typeface="Twinkl Cursive Looped" panose="02000000000000000000" pitchFamily="2" charset="0"/>
            </a:endParaRPr>
          </a:p>
        </p:txBody>
      </p:sp>
      <p:pic>
        <p:nvPicPr>
          <p:cNvPr id="2" name="Picture 1">
            <a:extLst>
              <a:ext uri="{FF2B5EF4-FFF2-40B4-BE49-F238E27FC236}">
                <a16:creationId xmlns:a16="http://schemas.microsoft.com/office/drawing/2014/main" id="{94423468-B0F9-A620-088E-093045D44DFF}"/>
              </a:ext>
            </a:extLst>
          </p:cNvPr>
          <p:cNvPicPr>
            <a:picLocks noChangeAspect="1"/>
          </p:cNvPicPr>
          <p:nvPr/>
        </p:nvPicPr>
        <p:blipFill>
          <a:blip r:embed="rId4"/>
          <a:stretch>
            <a:fillRect/>
          </a:stretch>
        </p:blipFill>
        <p:spPr>
          <a:xfrm>
            <a:off x="803338" y="1820125"/>
            <a:ext cx="10585319" cy="2496803"/>
          </a:xfrm>
          <a:prstGeom prst="rect">
            <a:avLst/>
          </a:prstGeom>
        </p:spPr>
      </p:pic>
    </p:spTree>
    <p:extLst>
      <p:ext uri="{BB962C8B-B14F-4D97-AF65-F5344CB8AC3E}">
        <p14:creationId xmlns:p14="http://schemas.microsoft.com/office/powerpoint/2010/main" val="2147826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342900" indent="-342900" fontAlgn="base">
              <a:buFont typeface="Arial" panose="020B0604020202020204" pitchFamily="34" charset="0"/>
              <a:buChar char="•"/>
            </a:pPr>
            <a:endParaRPr lang="en-GB" sz="2400" i="0" dirty="0">
              <a:solidFill>
                <a:schemeClr val="tx1"/>
              </a:solidFill>
              <a:effectLst/>
              <a:latin typeface="Segoe UI" panose="020B0502040204020203" pitchFamily="34" charset="0"/>
              <a:cs typeface="Segoe UI" panose="020B0502040204020203" pitchFamily="34" charset="0"/>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Team…Mental Health Lead</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Louise Ravenor</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3" name="TextBox 2">
            <a:extLst>
              <a:ext uri="{FF2B5EF4-FFF2-40B4-BE49-F238E27FC236}">
                <a16:creationId xmlns:a16="http://schemas.microsoft.com/office/drawing/2014/main" id="{49152349-0148-906A-70EB-1B07677DC444}"/>
              </a:ext>
            </a:extLst>
          </p:cNvPr>
          <p:cNvSpPr txBox="1"/>
          <p:nvPr/>
        </p:nvSpPr>
        <p:spPr>
          <a:xfrm>
            <a:off x="1082889" y="1430146"/>
            <a:ext cx="8356903" cy="4493538"/>
          </a:xfrm>
          <a:prstGeom prst="rect">
            <a:avLst/>
          </a:prstGeom>
          <a:noFill/>
        </p:spPr>
        <p:txBody>
          <a:bodyPr wrap="square">
            <a:spAutoFit/>
          </a:bodyPr>
          <a:lstStyle/>
          <a:p>
            <a:r>
              <a:rPr lang="en-GB" sz="2600" b="1" dirty="0">
                <a:solidFill>
                  <a:srgbClr val="002060"/>
                </a:solidFill>
                <a:latin typeface="Twinkl Cursive Looped" panose="02000000000000000000" pitchFamily="2" charset="0"/>
              </a:rPr>
              <a:t>D</a:t>
            </a:r>
            <a:r>
              <a:rPr lang="en-GB" sz="2600" b="1" i="0" dirty="0">
                <a:solidFill>
                  <a:srgbClr val="002060"/>
                </a:solidFill>
                <a:effectLst/>
                <a:latin typeface="Twinkl Cursive Looped" panose="02000000000000000000" pitchFamily="2" charset="0"/>
              </a:rPr>
              <a:t>eveloping and leading the whole school strategy to support </a:t>
            </a:r>
            <a:r>
              <a:rPr lang="en-GB" sz="2600" b="1" dirty="0">
                <a:solidFill>
                  <a:srgbClr val="002060"/>
                </a:solidFill>
                <a:latin typeface="Twinkl Cursive Looped" panose="02000000000000000000" pitchFamily="2" charset="0"/>
              </a:rPr>
              <a:t>pupil and staff</a:t>
            </a:r>
            <a:r>
              <a:rPr lang="en-GB" sz="2600" b="1" i="0" dirty="0">
                <a:solidFill>
                  <a:srgbClr val="002060"/>
                </a:solidFill>
                <a:effectLst/>
                <a:latin typeface="Twinkl Cursive Looped" panose="02000000000000000000" pitchFamily="2" charset="0"/>
              </a:rPr>
              <a:t> mental health</a:t>
            </a:r>
            <a:r>
              <a:rPr lang="en-GB" sz="2600" b="0" i="0" dirty="0">
                <a:solidFill>
                  <a:srgbClr val="002060"/>
                </a:solidFill>
                <a:effectLst/>
                <a:latin typeface="Twinkl Cursive Looped" panose="02000000000000000000" pitchFamily="2" charset="0"/>
              </a:rPr>
              <a:t> </a:t>
            </a:r>
          </a:p>
          <a:p>
            <a:endParaRPr lang="en-GB" sz="2600" b="0" i="0" dirty="0">
              <a:solidFill>
                <a:srgbClr val="002060"/>
              </a:solidFill>
              <a:effectLst/>
              <a:latin typeface="Twinkl Cursive Looped" panose="02000000000000000000" pitchFamily="2" charset="0"/>
            </a:endParaRPr>
          </a:p>
          <a:p>
            <a:pPr marL="457200" indent="-457200">
              <a:buFont typeface="Arial" panose="020B0604020202020204" pitchFamily="34" charset="0"/>
              <a:buChar char="•"/>
            </a:pPr>
            <a:r>
              <a:rPr lang="en-GB" sz="2600" dirty="0">
                <a:solidFill>
                  <a:srgbClr val="002060"/>
                </a:solidFill>
                <a:latin typeface="Twinkl Cursive Looped" panose="02000000000000000000" pitchFamily="2" charset="0"/>
              </a:rPr>
              <a:t>Prioritising </a:t>
            </a:r>
            <a:r>
              <a:rPr lang="en-GB" sz="2600" b="0" i="0" dirty="0">
                <a:solidFill>
                  <a:srgbClr val="002060"/>
                </a:solidFill>
                <a:effectLst/>
                <a:latin typeface="Twinkl Cursive Looped" panose="02000000000000000000" pitchFamily="2" charset="0"/>
              </a:rPr>
              <a:t>building resilience in our pupils</a:t>
            </a:r>
          </a:p>
          <a:p>
            <a:pPr marL="457200" indent="-457200">
              <a:buFont typeface="Arial" panose="020B0604020202020204" pitchFamily="34" charset="0"/>
              <a:buChar char="•"/>
            </a:pPr>
            <a:r>
              <a:rPr lang="en-GB" sz="2600" dirty="0">
                <a:solidFill>
                  <a:srgbClr val="002060"/>
                </a:solidFill>
                <a:latin typeface="Twinkl Cursive Looped" panose="02000000000000000000" pitchFamily="2" charset="0"/>
              </a:rPr>
              <a:t>T</a:t>
            </a:r>
            <a:r>
              <a:rPr lang="en-GB" sz="2600" b="0" i="0" dirty="0">
                <a:solidFill>
                  <a:srgbClr val="002060"/>
                </a:solidFill>
                <a:effectLst/>
                <a:latin typeface="Twinkl Cursive Looped" panose="02000000000000000000" pitchFamily="2" charset="0"/>
              </a:rPr>
              <a:t>raining to ensure knowledge and expertise in supporting pupils and their families.</a:t>
            </a:r>
          </a:p>
          <a:p>
            <a:pPr marL="457200" indent="-457200">
              <a:buFont typeface="Arial" panose="020B0604020202020204" pitchFamily="34" charset="0"/>
              <a:buChar char="•"/>
            </a:pPr>
            <a:r>
              <a:rPr lang="en-GB" sz="2600" b="0" i="0" dirty="0">
                <a:solidFill>
                  <a:srgbClr val="002060"/>
                </a:solidFill>
                <a:effectLst/>
                <a:latin typeface="Twinkl Cursive Looped" panose="02000000000000000000" pitchFamily="2" charset="0"/>
              </a:rPr>
              <a:t>PSHE – Jigsaw curriculum alignment</a:t>
            </a:r>
          </a:p>
          <a:p>
            <a:pPr marL="457200" indent="-457200">
              <a:buFont typeface="Arial" panose="020B0604020202020204" pitchFamily="34" charset="0"/>
              <a:buChar char="•"/>
            </a:pPr>
            <a:r>
              <a:rPr lang="en-GB" sz="2600" b="0" i="0" dirty="0">
                <a:solidFill>
                  <a:srgbClr val="002060"/>
                </a:solidFill>
                <a:effectLst/>
                <a:latin typeface="Twinkl Cursive Looped" panose="02000000000000000000" pitchFamily="2" charset="0"/>
              </a:rPr>
              <a:t>Positive working en</a:t>
            </a:r>
            <a:r>
              <a:rPr lang="en-GB" sz="2600" dirty="0">
                <a:solidFill>
                  <a:srgbClr val="002060"/>
                </a:solidFill>
                <a:latin typeface="Twinkl Cursive Looped" panose="02000000000000000000" pitchFamily="2" charset="0"/>
              </a:rPr>
              <a:t>vironment and pupil outcomes</a:t>
            </a:r>
            <a:endParaRPr lang="en-GB" sz="2600" b="0" i="0" dirty="0">
              <a:solidFill>
                <a:srgbClr val="002060"/>
              </a:solidFill>
              <a:effectLst/>
              <a:latin typeface="Twinkl Cursive Looped" panose="02000000000000000000" pitchFamily="2" charset="0"/>
            </a:endParaRPr>
          </a:p>
          <a:p>
            <a:pPr marL="457200" indent="-457200">
              <a:buFont typeface="Arial" panose="020B0604020202020204" pitchFamily="34" charset="0"/>
              <a:buChar char="•"/>
            </a:pPr>
            <a:r>
              <a:rPr lang="en-GB" sz="2600" dirty="0">
                <a:solidFill>
                  <a:srgbClr val="002060"/>
                </a:solidFill>
                <a:latin typeface="Twinkl Cursive Looped" panose="02000000000000000000" pitchFamily="2" charset="0"/>
              </a:rPr>
              <a:t>Zones of Regulation</a:t>
            </a:r>
          </a:p>
          <a:p>
            <a:endParaRPr lang="en-GB" sz="2600" dirty="0">
              <a:solidFill>
                <a:srgbClr val="002060"/>
              </a:solidFill>
              <a:latin typeface="Twinkl Cursive Looped" panose="02000000000000000000" pitchFamily="2" charset="0"/>
            </a:endParaRPr>
          </a:p>
          <a:p>
            <a:endParaRPr lang="en-GB" sz="2600" dirty="0">
              <a:solidFill>
                <a:srgbClr val="002060"/>
              </a:solidFill>
              <a:latin typeface="Twinkl Cursive Looped" panose="02000000000000000000" pitchFamily="2" charset="0"/>
            </a:endParaRPr>
          </a:p>
        </p:txBody>
      </p:sp>
    </p:spTree>
    <p:extLst>
      <p:ext uri="{BB962C8B-B14F-4D97-AF65-F5344CB8AC3E}">
        <p14:creationId xmlns:p14="http://schemas.microsoft.com/office/powerpoint/2010/main" val="272657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fontAlgn="base"/>
            <a:endParaRPr lang="en-GB" sz="2800" b="1" i="0" dirty="0">
              <a:solidFill>
                <a:srgbClr val="002060"/>
              </a:solidFill>
              <a:effectLst/>
              <a:latin typeface="Segoe UI" panose="020B0502040204020203" pitchFamily="34" charset="0"/>
            </a:endParaRPr>
          </a:p>
          <a:p>
            <a:pPr fontAlgn="base"/>
            <a:endParaRPr lang="en-GB" sz="2800" b="1" dirty="0">
              <a:solidFill>
                <a:srgbClr val="002060"/>
              </a:solidFill>
              <a:latin typeface="Segoe UI" panose="020B0502040204020203" pitchFamily="34" charset="0"/>
            </a:endParaRPr>
          </a:p>
          <a:p>
            <a:pPr fontAlgn="base"/>
            <a:endParaRPr lang="en-GB" sz="2800" b="1" i="0" dirty="0">
              <a:solidFill>
                <a:srgbClr val="002060"/>
              </a:solidFill>
              <a:effectLst/>
              <a:latin typeface="Segoe UI" panose="020B0502040204020203" pitchFamily="34" charset="0"/>
            </a:endParaRPr>
          </a:p>
          <a:p>
            <a:pPr algn="ctr" fontAlgn="base"/>
            <a:endParaRPr lang="en-GB" sz="2800" b="1" i="0" dirty="0">
              <a:solidFill>
                <a:srgbClr val="002060"/>
              </a:solidFill>
              <a:effectLst/>
              <a:latin typeface="Segoe UI" panose="020B0502040204020203" pitchFamily="34" charset="0"/>
            </a:endParaRPr>
          </a:p>
          <a:p>
            <a:pPr algn="ctr" fontAlgn="base"/>
            <a:endParaRPr lang="en-GB" sz="2800" b="1" dirty="0">
              <a:solidFill>
                <a:srgbClr val="002060"/>
              </a:solidFill>
              <a:latin typeface="Segoe UI" panose="020B0502040204020203" pitchFamily="34" charset="0"/>
            </a:endParaRPr>
          </a:p>
          <a:p>
            <a:pPr algn="ctr" fontAlgn="base"/>
            <a:r>
              <a:rPr lang="en-GB" sz="2800" b="1" i="0" dirty="0">
                <a:solidFill>
                  <a:srgbClr val="002060"/>
                </a:solidFill>
                <a:effectLst/>
                <a:latin typeface="Segoe UI" panose="020B0502040204020203" pitchFamily="34" charset="0"/>
              </a:rPr>
              <a:t> </a:t>
            </a:r>
          </a:p>
          <a:p>
            <a:pPr marL="342900" indent="-342900" fontAlgn="base">
              <a:buFont typeface="Arial" panose="020B0604020202020204" pitchFamily="34" charset="0"/>
              <a:buChar char="•"/>
            </a:pPr>
            <a:endParaRPr lang="en-GB" sz="2400" i="0" dirty="0">
              <a:solidFill>
                <a:schemeClr val="tx1"/>
              </a:solidFill>
              <a:effectLst/>
              <a:latin typeface="Segoe UI" panose="020B0502040204020203" pitchFamily="34" charset="0"/>
              <a:cs typeface="Segoe UI" panose="020B0502040204020203" pitchFamily="34" charset="0"/>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inherit"/>
              <a:ea typeface="+mn-ea"/>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12" name="Text Placeholder 2">
            <a:extLst>
              <a:ext uri="{FF2B5EF4-FFF2-40B4-BE49-F238E27FC236}">
                <a16:creationId xmlns:a16="http://schemas.microsoft.com/office/drawing/2014/main" id="{8933E474-6874-4DA5-8ADE-BC8E4409F448}"/>
              </a:ext>
            </a:extLst>
          </p:cNvPr>
          <p:cNvSpPr txBox="1">
            <a:spLocks/>
          </p:cNvSpPr>
          <p:nvPr/>
        </p:nvSpPr>
        <p:spPr>
          <a:xfrm>
            <a:off x="312443" y="1042069"/>
            <a:ext cx="11567111" cy="4712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50" kern="0" dirty="0">
              <a:solidFill>
                <a:srgbClr val="000000"/>
              </a:solidFill>
              <a:latin typeface="Arial"/>
              <a:sym typeface="Nunito"/>
            </a:endParaRPr>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Meet the Team…Mental Health Lead</a:t>
            </a:r>
          </a:p>
          <a:p>
            <a:pPr marL="0" indent="0">
              <a:buFont typeface="Arial" panose="020B0604020202020204" pitchFamily="34" charset="0"/>
              <a:buNone/>
            </a:pPr>
            <a:r>
              <a:rPr lang="en-GB" sz="2400" b="1" u="sng" dirty="0">
                <a:solidFill>
                  <a:srgbClr val="002060"/>
                </a:solidFill>
                <a:latin typeface="Roboto" panose="02000000000000000000" pitchFamily="2" charset="0"/>
                <a:ea typeface="Roboto" panose="02000000000000000000" pitchFamily="2" charset="0"/>
              </a:rPr>
              <a:t>Louise Ravenor</a:t>
            </a:r>
          </a:p>
          <a:p>
            <a:pPr marL="0" indent="0">
              <a:buFont typeface="Arial" panose="020B0604020202020204" pitchFamily="34" charset="0"/>
              <a:buNone/>
            </a:pPr>
            <a:endParaRPr lang="en-GB" sz="2400" b="1"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3" name="TextBox 2">
            <a:extLst>
              <a:ext uri="{FF2B5EF4-FFF2-40B4-BE49-F238E27FC236}">
                <a16:creationId xmlns:a16="http://schemas.microsoft.com/office/drawing/2014/main" id="{49152349-0148-906A-70EB-1B07677DC444}"/>
              </a:ext>
            </a:extLst>
          </p:cNvPr>
          <p:cNvSpPr txBox="1"/>
          <p:nvPr/>
        </p:nvSpPr>
        <p:spPr>
          <a:xfrm>
            <a:off x="1082889" y="1430146"/>
            <a:ext cx="8356903" cy="1292662"/>
          </a:xfrm>
          <a:prstGeom prst="rect">
            <a:avLst/>
          </a:prstGeom>
          <a:noFill/>
        </p:spPr>
        <p:txBody>
          <a:bodyPr wrap="square">
            <a:spAutoFit/>
          </a:bodyPr>
          <a:lstStyle/>
          <a:p>
            <a:endParaRPr lang="en-GB" sz="2600" dirty="0">
              <a:solidFill>
                <a:srgbClr val="002060"/>
              </a:solidFill>
              <a:latin typeface="Twinkl Cursive Looped" panose="02000000000000000000" pitchFamily="2" charset="0"/>
            </a:endParaRPr>
          </a:p>
          <a:p>
            <a:endParaRPr lang="en-GB" sz="2600" dirty="0">
              <a:solidFill>
                <a:srgbClr val="002060"/>
              </a:solidFill>
              <a:latin typeface="Twinkl Cursive Looped" panose="02000000000000000000" pitchFamily="2" charset="0"/>
            </a:endParaRPr>
          </a:p>
          <a:p>
            <a:endParaRPr lang="en-GB" sz="2600" dirty="0">
              <a:solidFill>
                <a:srgbClr val="002060"/>
              </a:solidFill>
              <a:latin typeface="Twinkl Cursive Looped" panose="02000000000000000000" pitchFamily="2" charset="0"/>
            </a:endParaRPr>
          </a:p>
        </p:txBody>
      </p:sp>
      <p:sp>
        <p:nvSpPr>
          <p:cNvPr id="13" name="TextBox 12">
            <a:extLst>
              <a:ext uri="{FF2B5EF4-FFF2-40B4-BE49-F238E27FC236}">
                <a16:creationId xmlns:a16="http://schemas.microsoft.com/office/drawing/2014/main" id="{9634EF12-3F91-86FA-FC97-3AA83961E892}"/>
              </a:ext>
            </a:extLst>
          </p:cNvPr>
          <p:cNvSpPr txBox="1"/>
          <p:nvPr/>
        </p:nvSpPr>
        <p:spPr>
          <a:xfrm>
            <a:off x="852921" y="1986838"/>
            <a:ext cx="4861598" cy="2492990"/>
          </a:xfrm>
          <a:prstGeom prst="rect">
            <a:avLst/>
          </a:prstGeom>
          <a:noFill/>
        </p:spPr>
        <p:txBody>
          <a:bodyPr wrap="square">
            <a:spAutoFit/>
          </a:bodyPr>
          <a:lstStyle/>
          <a:p>
            <a:r>
              <a:rPr lang="en-GB" sz="2600" b="1" dirty="0">
                <a:solidFill>
                  <a:srgbClr val="002060"/>
                </a:solidFill>
                <a:latin typeface="Twinkl Cursive Looped" panose="02000000000000000000" pitchFamily="2" charset="0"/>
              </a:rPr>
              <a:t>Working together as pastoral team is essential to ensure we promote and support positive emotional health and wellbeing across the whole community. </a:t>
            </a:r>
            <a:endParaRPr lang="en-GB" sz="2600" dirty="0">
              <a:solidFill>
                <a:srgbClr val="002060"/>
              </a:solidFill>
              <a:latin typeface="Twinkl Cursive Looped" panose="02000000000000000000" pitchFamily="2" charset="0"/>
            </a:endParaRPr>
          </a:p>
        </p:txBody>
      </p:sp>
      <p:pic>
        <p:nvPicPr>
          <p:cNvPr id="15" name="Picture 14">
            <a:extLst>
              <a:ext uri="{FF2B5EF4-FFF2-40B4-BE49-F238E27FC236}">
                <a16:creationId xmlns:a16="http://schemas.microsoft.com/office/drawing/2014/main" id="{640707DB-64CE-ED7F-2A29-F9165D6FF7E7}"/>
              </a:ext>
            </a:extLst>
          </p:cNvPr>
          <p:cNvPicPr>
            <a:picLocks noChangeAspect="1"/>
          </p:cNvPicPr>
          <p:nvPr/>
        </p:nvPicPr>
        <p:blipFill>
          <a:blip r:embed="rId4"/>
          <a:stretch>
            <a:fillRect/>
          </a:stretch>
        </p:blipFill>
        <p:spPr>
          <a:xfrm>
            <a:off x="5838458" y="1103152"/>
            <a:ext cx="5917156" cy="4829347"/>
          </a:xfrm>
          <a:prstGeom prst="rect">
            <a:avLst/>
          </a:prstGeom>
        </p:spPr>
      </p:pic>
    </p:spTree>
    <p:extLst>
      <p:ext uri="{BB962C8B-B14F-4D97-AF65-F5344CB8AC3E}">
        <p14:creationId xmlns:p14="http://schemas.microsoft.com/office/powerpoint/2010/main" val="4134245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marL="457200" indent="-457200" fontAlgn="base">
              <a:buFont typeface="Arial" panose="020B0604020202020204" pitchFamily="34" charset="0"/>
              <a:buChar char="•"/>
            </a:pPr>
            <a:endParaRPr lang="en-GB" sz="2800" b="1" dirty="0">
              <a:solidFill>
                <a:srgbClr val="202124"/>
              </a:solidFill>
              <a:latin typeface="arial" panose="020B0604020202020204"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Team…Learning Mentors,</a:t>
            </a:r>
          </a:p>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Tina Goddard, Roxanne Catchpole and Sadaf Memon</a:t>
            </a:r>
            <a:endParaRPr lang="en-GB" b="1" dirty="0">
              <a:solidFill>
                <a:srgbClr val="002060"/>
              </a:solidFill>
              <a:latin typeface="Roboto" panose="02000000000000000000" pitchFamily="2" charset="0"/>
              <a:ea typeface="Roboto" panose="02000000000000000000" pitchFamily="2" charset="0"/>
            </a:endParaRPr>
          </a:p>
          <a:p>
            <a:pPr fontAlgn="t"/>
            <a:r>
              <a:rPr lang="en-GB" sz="2400" b="0" i="0" dirty="0">
                <a:solidFill>
                  <a:srgbClr val="1B1B1B"/>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rPr>
              <a:t>Mrs Catchpole</a:t>
            </a:r>
            <a:r>
              <a:rPr lang="en-GB" sz="2400" dirty="0">
                <a:solidFill>
                  <a:srgbClr val="1B1B1B"/>
                </a:solidFill>
                <a:latin typeface="Segoe UI" panose="020B0502040204020203" pitchFamily="34" charset="0"/>
                <a:cs typeface="Segoe UI" panose="020B0502040204020203" pitchFamily="34" charset="0"/>
              </a:rPr>
              <a:t>.</a:t>
            </a:r>
            <a:r>
              <a:rPr lang="en-GB" sz="2400" b="0" i="0" dirty="0">
                <a:solidFill>
                  <a:srgbClr val="1B1B1B"/>
                </a:solidFill>
                <a:effectLst/>
                <a:latin typeface="Segoe UI" panose="020B0502040204020203" pitchFamily="34" charset="0"/>
                <a:cs typeface="Segoe UI" panose="020B0502040204020203" pitchFamily="34" charset="0"/>
              </a:rPr>
              <a:t> I support pupils with behaviour, managing emotions, anger management, Ready2Learn skills and improving attitude towards learning. I am trained as an Emotional Literacy Support Assistant (ELSA) and I am a mental health first aider.</a:t>
            </a:r>
          </a:p>
          <a:p>
            <a:pPr algn="l" fontAlgn="t"/>
            <a:endParaRPr lang="en-GB" sz="2400" b="0" i="0" dirty="0">
              <a:solidFill>
                <a:srgbClr val="1B1B1B"/>
              </a:solidFill>
              <a:effectLst/>
              <a:latin typeface="Segoe UI" panose="020B0502040204020203" pitchFamily="34" charset="0"/>
              <a:cs typeface="Segoe UI" panose="020B0502040204020203" pitchFamily="34" charset="0"/>
            </a:endParaRPr>
          </a:p>
          <a:p>
            <a:pPr algn="l" fontAlgn="t"/>
            <a:r>
              <a:rPr lang="en-GB" sz="2400" b="0" i="0" dirty="0">
                <a:solidFill>
                  <a:srgbClr val="1B1B1B"/>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rPr>
              <a:t>Mrs Goddard</a:t>
            </a:r>
            <a:r>
              <a:rPr lang="en-GB" sz="2400" dirty="0">
                <a:solidFill>
                  <a:srgbClr val="1B1B1B"/>
                </a:solidFill>
                <a:latin typeface="Segoe UI" panose="020B0502040204020203" pitchFamily="34" charset="0"/>
                <a:cs typeface="Segoe UI" panose="020B0502040204020203" pitchFamily="34" charset="0"/>
              </a:rPr>
              <a:t>.</a:t>
            </a:r>
            <a:r>
              <a:rPr lang="en-GB" sz="2400" b="0" i="0" dirty="0">
                <a:solidFill>
                  <a:srgbClr val="1B1B1B"/>
                </a:solidFill>
                <a:effectLst/>
                <a:latin typeface="Segoe UI" panose="020B0502040204020203" pitchFamily="34" charset="0"/>
                <a:cs typeface="Segoe UI" panose="020B0502040204020203" pitchFamily="34" charset="0"/>
              </a:rPr>
              <a:t> I support pupils with behaviour, anger management, Ready2Learn skills, managing emotions, achieving targets and SEMH. I am also ELSA trained.</a:t>
            </a:r>
          </a:p>
          <a:p>
            <a:pPr algn="l" fontAlgn="t"/>
            <a:endParaRPr lang="en-GB" sz="2400" b="0" i="0" dirty="0">
              <a:solidFill>
                <a:srgbClr val="1B1B1B"/>
              </a:solidFill>
              <a:effectLst/>
              <a:latin typeface="Segoe UI" panose="020B0502040204020203" pitchFamily="34" charset="0"/>
              <a:cs typeface="Segoe UI" panose="020B0502040204020203" pitchFamily="34" charset="0"/>
            </a:endParaRPr>
          </a:p>
          <a:p>
            <a:pPr algn="l" fontAlgn="t"/>
            <a:r>
              <a:rPr lang="en-GB" sz="2400" b="0" i="0" dirty="0">
                <a:solidFill>
                  <a:srgbClr val="1B1B1B"/>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rPr>
              <a:t>Mrs Memon</a:t>
            </a:r>
            <a:r>
              <a:rPr lang="en-GB" sz="2400" dirty="0">
                <a:solidFill>
                  <a:srgbClr val="1B1B1B"/>
                </a:solidFill>
                <a:latin typeface="Segoe UI" panose="020B0502040204020203" pitchFamily="34" charset="0"/>
                <a:cs typeface="Segoe UI" panose="020B0502040204020203" pitchFamily="34" charset="0"/>
              </a:rPr>
              <a:t>.</a:t>
            </a:r>
            <a:r>
              <a:rPr lang="en-GB" sz="2400" b="0" i="0" dirty="0">
                <a:solidFill>
                  <a:srgbClr val="1B1B1B"/>
                </a:solidFill>
                <a:effectLst/>
                <a:latin typeface="Segoe UI" panose="020B0502040204020203" pitchFamily="34" charset="0"/>
                <a:cs typeface="Segoe UI" panose="020B0502040204020203" pitchFamily="34" charset="0"/>
              </a:rPr>
              <a:t> I am here to facilitate pupils’ learning so they can thrive, by increasing motivation and building confidence as well as resilience. I can help pupils improve their concentration and most importantly their ready to learn skills. I am also ELSA trained.</a:t>
            </a: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984992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marL="457200" indent="-457200" fontAlgn="base">
              <a:buFont typeface="Arial" panose="020B0604020202020204" pitchFamily="34" charset="0"/>
              <a:buChar char="•"/>
            </a:pPr>
            <a:endParaRPr lang="en-GB" sz="2800" b="1" dirty="0">
              <a:solidFill>
                <a:srgbClr val="202124"/>
              </a:solidFill>
              <a:latin typeface="arial" panose="020B0604020202020204"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b="1" dirty="0">
                <a:solidFill>
                  <a:schemeClr val="tx1"/>
                </a:solidFill>
                <a:latin typeface="Segoe UI" panose="020B0502040204020203" pitchFamily="34" charset="0"/>
                <a:cs typeface="Segoe UI" panose="020B0502040204020203" pitchFamily="34" charset="0"/>
              </a:rPr>
              <a:t>We </a:t>
            </a:r>
            <a:r>
              <a:rPr lang="en-GB" sz="2400" b="1" i="0" dirty="0">
                <a:solidFill>
                  <a:schemeClr val="tx1"/>
                </a:solidFill>
                <a:effectLst/>
                <a:latin typeface="Segoe UI" panose="020B0502040204020203" pitchFamily="34" charset="0"/>
                <a:cs typeface="Segoe UI" panose="020B0502040204020203" pitchFamily="34" charset="0"/>
              </a:rPr>
              <a:t>develop one-to-one mentoring relationships with pupils</a:t>
            </a:r>
            <a:r>
              <a:rPr lang="en-GB" sz="2400" b="0" i="0" dirty="0">
                <a:solidFill>
                  <a:schemeClr val="tx1"/>
                </a:solidFill>
                <a:effectLst/>
                <a:latin typeface="Segoe UI" panose="020B0502040204020203" pitchFamily="34" charset="0"/>
                <a:cs typeface="Segoe UI" panose="020B0502040204020203" pitchFamily="34" charset="0"/>
              </a:rPr>
              <a:t>. </a:t>
            </a:r>
          </a:p>
          <a:p>
            <a:pPr marL="342900" indent="-342900" fontAlgn="base">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support pupils while they take part in lessons and activities. We inspire, motivate and promote positive behaviour and relationships.</a:t>
            </a:r>
          </a:p>
          <a:p>
            <a:pPr marL="342900" indent="-342900" algn="l">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offer a sympathetic ear to young people with a range of behavioural, emotional and learning difficulties.</a:t>
            </a:r>
          </a:p>
          <a:p>
            <a:pPr marL="342900" indent="-342900" algn="l">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relate to young people with a wide range of abilities and often from diverse social backgrounds.</a:t>
            </a:r>
          </a:p>
          <a:p>
            <a:pPr marL="342900" indent="-342900" algn="l">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jointly develop plans of action to help young people overcome barriers to achieving their full potential</a:t>
            </a:r>
          </a:p>
          <a:p>
            <a:pPr marL="342900" indent="-342900" algn="l">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liaise with parents and carers</a:t>
            </a:r>
          </a:p>
          <a:p>
            <a:pPr marL="342900" indent="-342900" algn="l">
              <a:buFont typeface="Arial" panose="020B0604020202020204" pitchFamily="34" charset="0"/>
              <a:buChar char="•"/>
            </a:pPr>
            <a:r>
              <a:rPr lang="en-GB" sz="2400" b="0" i="0" dirty="0">
                <a:solidFill>
                  <a:schemeClr val="tx1"/>
                </a:solidFill>
                <a:effectLst/>
                <a:latin typeface="Segoe UI" panose="020B0502040204020203" pitchFamily="34" charset="0"/>
                <a:cs typeface="Segoe UI" panose="020B0502040204020203" pitchFamily="34" charset="0"/>
              </a:rPr>
              <a:t>We work closely with other professionals, alongside the SENCO.</a:t>
            </a:r>
            <a:endParaRPr kumimoji="0" lang="en-US" altLang="en-US" sz="2400" b="0" i="0" u="none" strike="noStrike" kern="1200" cap="none" spc="0" normalizeH="0" baseline="0" noProof="0" dirty="0">
              <a:ln>
                <a:noFill/>
              </a:ln>
              <a:solidFill>
                <a:schemeClr val="tx1"/>
              </a:solidFill>
              <a:effectLst/>
              <a:uLnTx/>
              <a:uFillTx/>
              <a:latin typeface="Segoe UI" panose="020B0502040204020203" pitchFamily="34" charset="0"/>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Team…Learning Mentors,</a:t>
            </a:r>
          </a:p>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Tina Goddard, Roxanne Catchpole and Sadaf Memon</a:t>
            </a:r>
            <a:endParaRPr lang="en-GB" b="1"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3939191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marL="457200" indent="-457200" fontAlgn="base">
              <a:buFont typeface="Arial" panose="020B0604020202020204" pitchFamily="34" charset="0"/>
              <a:buChar char="•"/>
            </a:pPr>
            <a:endParaRPr lang="en-GB" sz="2800" b="1" dirty="0">
              <a:solidFill>
                <a:srgbClr val="202124"/>
              </a:solidFill>
              <a:latin typeface="arial" panose="020B0604020202020204"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fontAlgn="base"/>
            <a:endParaRPr lang="en-GB" sz="2400" b="1" dirty="0">
              <a:solidFill>
                <a:schemeClr val="tx1"/>
              </a:solidFill>
              <a:latin typeface="Segoe UI" panose="020B0502040204020203" pitchFamily="34" charset="0"/>
              <a:cs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Team…Learning Mentors,</a:t>
            </a: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pic>
        <p:nvPicPr>
          <p:cNvPr id="3" name="Picture 2">
            <a:extLst>
              <a:ext uri="{FF2B5EF4-FFF2-40B4-BE49-F238E27FC236}">
                <a16:creationId xmlns:a16="http://schemas.microsoft.com/office/drawing/2014/main" id="{C377E067-F01B-B096-3214-7F5F924A5309}"/>
              </a:ext>
            </a:extLst>
          </p:cNvPr>
          <p:cNvPicPr>
            <a:picLocks noChangeAspect="1"/>
          </p:cNvPicPr>
          <p:nvPr/>
        </p:nvPicPr>
        <p:blipFill>
          <a:blip r:embed="rId4"/>
          <a:stretch>
            <a:fillRect/>
          </a:stretch>
        </p:blipFill>
        <p:spPr>
          <a:xfrm>
            <a:off x="1850424" y="1071075"/>
            <a:ext cx="8491151" cy="4763174"/>
          </a:xfrm>
          <a:prstGeom prst="rect">
            <a:avLst/>
          </a:prstGeom>
        </p:spPr>
      </p:pic>
    </p:spTree>
    <p:extLst>
      <p:ext uri="{BB962C8B-B14F-4D97-AF65-F5344CB8AC3E}">
        <p14:creationId xmlns:p14="http://schemas.microsoft.com/office/powerpoint/2010/main" val="2133331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marL="342900" indent="-342900" fontAlgn="base">
              <a:buFont typeface="Arial" panose="020B0604020202020204" pitchFamily="34" charset="0"/>
              <a:buChar char="•"/>
            </a:pPr>
            <a:r>
              <a:rPr lang="en-GB" sz="2400" dirty="0">
                <a:solidFill>
                  <a:srgbClr val="202124"/>
                </a:solidFill>
                <a:latin typeface="Segoe UI" panose="020B0502040204020203" pitchFamily="34" charset="0"/>
                <a:cs typeface="Segoe UI" panose="020B0502040204020203" pitchFamily="34" charset="0"/>
              </a:rPr>
              <a:t>T</a:t>
            </a:r>
            <a:r>
              <a:rPr lang="en-GB" sz="2400" dirty="0">
                <a:latin typeface="Segoe UI" panose="020B0502040204020203" pitchFamily="34" charset="0"/>
                <a:cs typeface="Segoe UI" panose="020B0502040204020203" pitchFamily="34" charset="0"/>
              </a:rPr>
              <a:t>o create an environment that meets the special educational needs of each child, both physically and academically;</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To ensure that the special educational needs of pupils are identified as early as possible, assessed and provided for;</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To enable all pupils to have full access to the school curriculum;</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To have high expectations and set suitable targets for all pupils;</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To ensure parents are part of all processes to support their children to progress and access education;</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To ensure our pupils have a voice in all processes, where appropriate;</a:t>
            </a:r>
          </a:p>
          <a:p>
            <a:pPr marL="342900" indent="-342900" fontAlgn="base">
              <a:buFont typeface="Arial" panose="020B0604020202020204" pitchFamily="34" charset="0"/>
              <a:buChar char="•"/>
            </a:pPr>
            <a:r>
              <a:rPr lang="en-GB" sz="2400" dirty="0">
                <a:latin typeface="Segoe UI" panose="020B0502040204020203" pitchFamily="34" charset="0"/>
                <a:cs typeface="Segoe UI" panose="020B0502040204020203" pitchFamily="34" charset="0"/>
              </a:rPr>
              <a:t>That all pupils are entitled to access the full school curriculum and to take part in every aspect of school life, unless there is a specified modification or disapplication outlined in an individual pupil’s Statement of Special Educational Need or EHCP (Education, Health and Care Plan).</a:t>
            </a:r>
            <a:endParaRPr lang="en-GB" sz="2400" i="0" dirty="0">
              <a:solidFill>
                <a:srgbClr val="002060"/>
              </a:solidFill>
              <a:effectLst/>
              <a:latin typeface="Segoe UI" panose="020B0502040204020203" pitchFamily="34" charset="0"/>
              <a:cs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Team…What do we do</a:t>
            </a:r>
            <a:endParaRPr lang="en-GB" sz="2400" dirty="0">
              <a:solidFill>
                <a:srgbClr val="002060"/>
              </a:solidFill>
              <a:latin typeface="Roboto" panose="02000000000000000000" pitchFamily="2" charset="0"/>
              <a:ea typeface="Roboto" panose="02000000000000000000" pitchFamily="2" charset="0"/>
            </a:endParaRP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433114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Team…What do we do</a:t>
            </a:r>
            <a:endParaRPr lang="en-GB" sz="2400" dirty="0">
              <a:solidFill>
                <a:srgbClr val="002060"/>
              </a:solidFill>
              <a:latin typeface="Roboto" panose="02000000000000000000" pitchFamily="2" charset="0"/>
              <a:ea typeface="Roboto" panose="02000000000000000000" pitchFamily="2" charset="0"/>
            </a:endParaRPr>
          </a:p>
          <a:p>
            <a:pPr marL="0" indent="0" algn="l" fontAlgn="t">
              <a:buNone/>
            </a:pPr>
            <a:r>
              <a:rPr lang="en-GB" sz="1800" b="0" i="0" dirty="0">
                <a:solidFill>
                  <a:srgbClr val="1B1B1B"/>
                </a:solidFill>
                <a:effectLst/>
                <a:latin typeface="Segoe UI" panose="020B0502040204020203" pitchFamily="34" charset="0"/>
                <a:cs typeface="Segoe UI" panose="020B0502040204020203" pitchFamily="34" charset="0"/>
              </a:rPr>
              <a:t>Children will find it difficult to access learning opportunities if they are experiencing barriers to learning. These barriers can include:</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Anxiety and worries,</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Difficulties at home,</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Behaviour for learning challenges,</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Issues concerning bullying/friendships/social anxieties,</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Dealing with bereavement/loss,</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General disaffection and disengagement from learning,</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Worries about transferring from primary to secondary school,</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Difficulties with organisation,</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Anger Management</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SEMH- Social skills, Self-esteem, Honesty, Positive thinking,</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SEND needs,</a:t>
            </a:r>
          </a:p>
          <a:p>
            <a:pPr algn="l" fontAlgn="t">
              <a:buFont typeface="Arial" panose="020B0604020202020204" pitchFamily="34" charset="0"/>
              <a:buChar char="•"/>
            </a:pPr>
            <a:r>
              <a:rPr lang="en-GB" sz="1800" b="0" i="0" dirty="0">
                <a:solidFill>
                  <a:srgbClr val="1B1B1B"/>
                </a:solidFill>
                <a:effectLst/>
                <a:latin typeface="Segoe UI" panose="020B0502040204020203" pitchFamily="34" charset="0"/>
                <a:cs typeface="Segoe UI" panose="020B0502040204020203" pitchFamily="34" charset="0"/>
              </a:rPr>
              <a:t>Mental Health.</a:t>
            </a: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Tree>
    <p:extLst>
      <p:ext uri="{BB962C8B-B14F-4D97-AF65-F5344CB8AC3E}">
        <p14:creationId xmlns:p14="http://schemas.microsoft.com/office/powerpoint/2010/main" val="22443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2060"/>
                </a:solidFill>
                <a:latin typeface="Roboto" panose="02000000000000000000" pitchFamily="2" charset="0"/>
                <a:ea typeface="Roboto" panose="02000000000000000000" pitchFamily="2" charset="0"/>
              </a:rPr>
              <a:t>Meet the Team…</a:t>
            </a:r>
            <a:r>
              <a:rPr lang="en-GB" sz="2800" b="1" u="sng" dirty="0">
                <a:solidFill>
                  <a:srgbClr val="002060"/>
                </a:solidFill>
                <a:latin typeface="Roboto"/>
                <a:ea typeface="+mn-lt"/>
                <a:cs typeface="+mn-lt"/>
              </a:rPr>
              <a:t> protocols when requesting support for a pupil. </a:t>
            </a: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pic>
        <p:nvPicPr>
          <p:cNvPr id="3" name="Picture 2">
            <a:extLst>
              <a:ext uri="{FF2B5EF4-FFF2-40B4-BE49-F238E27FC236}">
                <a16:creationId xmlns:a16="http://schemas.microsoft.com/office/drawing/2014/main" id="{1578C7A0-4986-C62A-5D34-CD07F62585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0179" y="1121407"/>
            <a:ext cx="8525897" cy="4674765"/>
          </a:xfrm>
          <a:prstGeom prst="rect">
            <a:avLst/>
          </a:prstGeom>
        </p:spPr>
      </p:pic>
    </p:spTree>
    <p:extLst>
      <p:ext uri="{BB962C8B-B14F-4D97-AF65-F5344CB8AC3E}">
        <p14:creationId xmlns:p14="http://schemas.microsoft.com/office/powerpoint/2010/main" val="872498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23058"/>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fontAlgn="base"/>
            <a:endParaRPr lang="en-GB" sz="2800" b="1" i="0" dirty="0">
              <a:solidFill>
                <a:srgbClr val="202124"/>
              </a:solidFill>
              <a:effectLst/>
              <a:latin typeface="arial" panose="020B0604020202020204"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fontAlgn="base"/>
            <a:endParaRPr lang="en-GB" sz="2400" dirty="0">
              <a:solidFill>
                <a:srgbClr val="202124"/>
              </a:solidFill>
              <a:latin typeface="Segoe UI" panose="020B0502040204020203" pitchFamily="34" charset="0"/>
              <a:cs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800" b="0" i="0" dirty="0">
              <a:solidFill>
                <a:srgbClr val="002060"/>
              </a:solidFill>
              <a:effectLst/>
              <a:latin typeface="Segoe UI" panose="020B0502040204020203" pitchFamily="34" charset="0"/>
            </a:endParaRPr>
          </a:p>
          <a:p>
            <a:pPr algn="l" fontAlgn="base"/>
            <a:endParaRPr lang="en-GB" sz="2800" dirty="0">
              <a:solidFill>
                <a:srgbClr val="002060"/>
              </a:solidFill>
              <a:latin typeface="Segoe UI" panose="020B0502040204020203" pitchFamily="34" charset="0"/>
            </a:endParaRPr>
          </a:p>
          <a:p>
            <a:pPr algn="l" fontAlgn="base"/>
            <a:endParaRPr lang="en-GB" sz="2400" b="0" i="0" dirty="0">
              <a:solidFill>
                <a:srgbClr val="002060"/>
              </a:solidFill>
              <a:effectLst/>
              <a:latin typeface="Segoe UI"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85402" y="6092520"/>
            <a:ext cx="354361" cy="38016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706" y="6022816"/>
            <a:ext cx="277969" cy="380164"/>
          </a:xfrm>
          <a:prstGeom prst="rect">
            <a:avLst/>
          </a:prstGeom>
        </p:spPr>
      </p:pic>
      <p:sp>
        <p:nvSpPr>
          <p:cNvPr id="8" name="Subtitle 2"/>
          <p:cNvSpPr txBox="1">
            <a:spLocks/>
          </p:cNvSpPr>
          <p:nvPr/>
        </p:nvSpPr>
        <p:spPr>
          <a:xfrm>
            <a:off x="2369006" y="-710531"/>
            <a:ext cx="7460495" cy="1752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4400" dirty="0">
              <a:latin typeface="Trebuchet MS" panose="020B0603020202020204" pitchFamily="34" charset="0"/>
            </a:endParaRPr>
          </a:p>
        </p:txBody>
      </p:sp>
      <p:sp>
        <p:nvSpPr>
          <p:cNvPr id="11" name="Title 1">
            <a:extLst>
              <a:ext uri="{FF2B5EF4-FFF2-40B4-BE49-F238E27FC236}">
                <a16:creationId xmlns:a16="http://schemas.microsoft.com/office/drawing/2014/main" id="{CA3BB9EF-D6C9-4AD1-A699-035FF3C283DB}"/>
              </a:ext>
            </a:extLst>
          </p:cNvPr>
          <p:cNvSpPr txBox="1">
            <a:spLocks/>
          </p:cNvSpPr>
          <p:nvPr/>
        </p:nvSpPr>
        <p:spPr>
          <a:xfrm>
            <a:off x="312443" y="365633"/>
            <a:ext cx="8520600" cy="43477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4000" dirty="0"/>
          </a:p>
        </p:txBody>
      </p:sp>
      <p:sp>
        <p:nvSpPr>
          <p:cNvPr id="7" name="Content Placeholder 9">
            <a:extLst>
              <a:ext uri="{FF2B5EF4-FFF2-40B4-BE49-F238E27FC236}">
                <a16:creationId xmlns:a16="http://schemas.microsoft.com/office/drawing/2014/main" id="{C97A62E2-E3AB-030F-0D89-D0A14B379838}"/>
              </a:ext>
            </a:extLst>
          </p:cNvPr>
          <p:cNvSpPr txBox="1">
            <a:spLocks/>
          </p:cNvSpPr>
          <p:nvPr/>
        </p:nvSpPr>
        <p:spPr>
          <a:xfrm>
            <a:off x="426704" y="394639"/>
            <a:ext cx="11452849" cy="629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u="sng" dirty="0">
                <a:solidFill>
                  <a:srgbClr val="002060"/>
                </a:solidFill>
                <a:latin typeface="Roboto" panose="02000000000000000000" pitchFamily="2" charset="0"/>
                <a:ea typeface="Roboto" panose="02000000000000000000" pitchFamily="2" charset="0"/>
              </a:rPr>
              <a:t>Meet the Team…</a:t>
            </a:r>
            <a:r>
              <a:rPr lang="en-GB" b="1" u="sng" dirty="0">
                <a:solidFill>
                  <a:srgbClr val="002060"/>
                </a:solidFill>
                <a:latin typeface="Roboto"/>
                <a:ea typeface="+mn-lt"/>
                <a:cs typeface="+mn-lt"/>
              </a:rPr>
              <a:t>I</a:t>
            </a:r>
            <a:r>
              <a:rPr lang="en-GB" sz="2800" b="1" u="sng" dirty="0">
                <a:solidFill>
                  <a:srgbClr val="002060"/>
                </a:solidFill>
                <a:latin typeface="Roboto"/>
                <a:ea typeface="+mn-lt"/>
                <a:cs typeface="+mn-lt"/>
              </a:rPr>
              <a:t>nterventions run at Town Farm.</a:t>
            </a:r>
          </a:p>
          <a:p>
            <a:pPr marL="0" indent="0">
              <a:buFont typeface="Arial" panose="020B0604020202020204" pitchFamily="34" charset="0"/>
              <a:buNone/>
            </a:pPr>
            <a:endParaRPr lang="en-GB" sz="2400" dirty="0">
              <a:solidFill>
                <a:srgbClr val="002060"/>
              </a:solidFil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A4E57221-174F-6F8E-D710-A8BF47B7E75D}"/>
              </a:ext>
            </a:extLst>
          </p:cNvPr>
          <p:cNvSpPr/>
          <p:nvPr/>
        </p:nvSpPr>
        <p:spPr>
          <a:xfrm>
            <a:off x="1082889" y="5911430"/>
            <a:ext cx="9835320" cy="646331"/>
          </a:xfrm>
          <a:prstGeom prst="rect">
            <a:avLst/>
          </a:prstGeom>
        </p:spPr>
        <p:txBody>
          <a:bodyPr wrap="square">
            <a:spAutoFit/>
          </a:bodyPr>
          <a:lstStyle/>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b="1"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65755" algn="ctr"/>
                <a:tab pos="5731510" algn="r"/>
              </a:tabLst>
            </a:pPr>
            <a:r>
              <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graphicFrame>
        <p:nvGraphicFramePr>
          <p:cNvPr id="2" name="Table 1">
            <a:extLst>
              <a:ext uri="{FF2B5EF4-FFF2-40B4-BE49-F238E27FC236}">
                <a16:creationId xmlns:a16="http://schemas.microsoft.com/office/drawing/2014/main" id="{6C216D8E-7E74-B24C-8C9C-C245C750DAC5}"/>
              </a:ext>
            </a:extLst>
          </p:cNvPr>
          <p:cNvGraphicFramePr>
            <a:graphicFrameLocks noGrp="1"/>
          </p:cNvGraphicFramePr>
          <p:nvPr>
            <p:extLst>
              <p:ext uri="{D42A27DB-BD31-4B8C-83A1-F6EECF244321}">
                <p14:modId xmlns:p14="http://schemas.microsoft.com/office/powerpoint/2010/main" val="2531130869"/>
              </p:ext>
            </p:extLst>
          </p:nvPr>
        </p:nvGraphicFramePr>
        <p:xfrm>
          <a:off x="1744909" y="1213651"/>
          <a:ext cx="7793374" cy="4620588"/>
        </p:xfrm>
        <a:graphic>
          <a:graphicData uri="http://schemas.openxmlformats.org/drawingml/2006/table">
            <a:tbl>
              <a:tblPr firstRow="1" firstCol="1" bandRow="1">
                <a:tableStyleId>{5C22544A-7EE6-4342-B048-85BDC9FD1C3A}</a:tableStyleId>
              </a:tblPr>
              <a:tblGrid>
                <a:gridCol w="3896687">
                  <a:extLst>
                    <a:ext uri="{9D8B030D-6E8A-4147-A177-3AD203B41FA5}">
                      <a16:colId xmlns:a16="http://schemas.microsoft.com/office/drawing/2014/main" val="3413231672"/>
                    </a:ext>
                  </a:extLst>
                </a:gridCol>
                <a:gridCol w="3896687">
                  <a:extLst>
                    <a:ext uri="{9D8B030D-6E8A-4147-A177-3AD203B41FA5}">
                      <a16:colId xmlns:a16="http://schemas.microsoft.com/office/drawing/2014/main" val="3098273764"/>
                    </a:ext>
                  </a:extLst>
                </a:gridCol>
              </a:tblGrid>
              <a:tr h="220028">
                <a:tc>
                  <a:txBody>
                    <a:bodyPr/>
                    <a:lstStyle/>
                    <a:p>
                      <a:pPr algn="ctr">
                        <a:lnSpc>
                          <a:spcPct val="107000"/>
                        </a:lnSpc>
                        <a:spcAft>
                          <a:spcPts val="800"/>
                        </a:spcAft>
                      </a:pPr>
                      <a:r>
                        <a:rPr lang="en-GB" sz="1300">
                          <a:effectLst/>
                        </a:rPr>
                        <a:t>Intervention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gn="ctr">
                        <a:lnSpc>
                          <a:spcPct val="107000"/>
                        </a:lnSpc>
                        <a:spcAft>
                          <a:spcPts val="800"/>
                        </a:spcAft>
                      </a:pPr>
                      <a:r>
                        <a:rPr lang="en-GB" sz="1300">
                          <a:effectLst/>
                        </a:rPr>
                        <a:t>Year Group</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543442895"/>
                  </a:ext>
                </a:extLst>
              </a:tr>
              <a:tr h="220028">
                <a:tc>
                  <a:txBody>
                    <a:bodyPr/>
                    <a:lstStyle/>
                    <a:p>
                      <a:pPr>
                        <a:lnSpc>
                          <a:spcPct val="107000"/>
                        </a:lnSpc>
                        <a:spcAft>
                          <a:spcPts val="800"/>
                        </a:spcAft>
                      </a:pPr>
                      <a:r>
                        <a:rPr lang="en-GB" sz="1300" dirty="0">
                          <a:effectLst/>
                        </a:rPr>
                        <a:t>EAL KS1 and KS2</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 5, 6, R</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88635769"/>
                  </a:ext>
                </a:extLst>
              </a:tr>
              <a:tr h="220028">
                <a:tc>
                  <a:txBody>
                    <a:bodyPr/>
                    <a:lstStyle/>
                    <a:p>
                      <a:pPr>
                        <a:lnSpc>
                          <a:spcPct val="107000"/>
                        </a:lnSpc>
                        <a:spcAft>
                          <a:spcPts val="800"/>
                        </a:spcAft>
                      </a:pPr>
                      <a:r>
                        <a:rPr lang="en-GB" sz="1300">
                          <a:effectLst/>
                        </a:rPr>
                        <a:t>On Track Writing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2, 3,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02563829"/>
                  </a:ext>
                </a:extLst>
              </a:tr>
              <a:tr h="220028">
                <a:tc>
                  <a:txBody>
                    <a:bodyPr/>
                    <a:lstStyle/>
                    <a:p>
                      <a:pPr>
                        <a:lnSpc>
                          <a:spcPct val="107000"/>
                        </a:lnSpc>
                        <a:spcAft>
                          <a:spcPts val="800"/>
                        </a:spcAft>
                      </a:pPr>
                      <a:r>
                        <a:rPr lang="en-GB" sz="1300">
                          <a:effectLst/>
                        </a:rPr>
                        <a:t>Bubble Handwriting (Trial)</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25017905"/>
                  </a:ext>
                </a:extLst>
              </a:tr>
              <a:tr h="220028">
                <a:tc>
                  <a:txBody>
                    <a:bodyPr/>
                    <a:lstStyle/>
                    <a:p>
                      <a:pPr>
                        <a:lnSpc>
                          <a:spcPct val="107000"/>
                        </a:lnSpc>
                        <a:spcAft>
                          <a:spcPts val="800"/>
                        </a:spcAft>
                      </a:pPr>
                      <a:r>
                        <a:rPr lang="en-GB" sz="1300" dirty="0">
                          <a:effectLst/>
                        </a:rPr>
                        <a:t>Extra reading (Kim A)</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505020226"/>
                  </a:ext>
                </a:extLst>
              </a:tr>
              <a:tr h="220028">
                <a:tc>
                  <a:txBody>
                    <a:bodyPr/>
                    <a:lstStyle/>
                    <a:p>
                      <a:pPr>
                        <a:lnSpc>
                          <a:spcPct val="107000"/>
                        </a:lnSpc>
                        <a:spcAft>
                          <a:spcPts val="800"/>
                        </a:spcAft>
                      </a:pPr>
                      <a:r>
                        <a:rPr lang="en-GB" sz="1300">
                          <a:effectLst/>
                        </a:rPr>
                        <a:t>Rapid Reading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476577576"/>
                  </a:ext>
                </a:extLst>
              </a:tr>
              <a:tr h="220028">
                <a:tc>
                  <a:txBody>
                    <a:bodyPr/>
                    <a:lstStyle/>
                    <a:p>
                      <a:pPr>
                        <a:lnSpc>
                          <a:spcPct val="107000"/>
                        </a:lnSpc>
                        <a:spcAft>
                          <a:spcPts val="800"/>
                        </a:spcAft>
                      </a:pPr>
                      <a:r>
                        <a:rPr lang="en-GB" sz="1300">
                          <a:effectLst/>
                        </a:rPr>
                        <a:t>1:1 Phonics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Rec, 1, 2, 3, 4,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45516023"/>
                  </a:ext>
                </a:extLst>
              </a:tr>
              <a:tr h="220028">
                <a:tc>
                  <a:txBody>
                    <a:bodyPr/>
                    <a:lstStyle/>
                    <a:p>
                      <a:pPr>
                        <a:lnSpc>
                          <a:spcPct val="107000"/>
                        </a:lnSpc>
                        <a:spcAft>
                          <a:spcPts val="800"/>
                        </a:spcAft>
                      </a:pPr>
                      <a:r>
                        <a:rPr lang="en-GB" sz="1300">
                          <a:effectLst/>
                        </a:rPr>
                        <a:t>Shine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 5, 6</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607418539"/>
                  </a:ext>
                </a:extLst>
              </a:tr>
              <a:tr h="220028">
                <a:tc>
                  <a:txBody>
                    <a:bodyPr/>
                    <a:lstStyle/>
                    <a:p>
                      <a:pPr>
                        <a:lnSpc>
                          <a:spcPct val="107000"/>
                        </a:lnSpc>
                        <a:spcAft>
                          <a:spcPts val="800"/>
                        </a:spcAft>
                      </a:pPr>
                      <a:r>
                        <a:rPr lang="en-GB" sz="1300">
                          <a:effectLst/>
                        </a:rPr>
                        <a:t>3</a:t>
                      </a:r>
                      <a:r>
                        <a:rPr lang="en-GB" sz="1300" baseline="30000">
                          <a:effectLst/>
                        </a:rPr>
                        <a:t>rd</a:t>
                      </a:r>
                      <a:r>
                        <a:rPr lang="en-GB" sz="1300">
                          <a:effectLst/>
                        </a:rPr>
                        <a:t> Space Learning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2399255639"/>
                  </a:ext>
                </a:extLst>
              </a:tr>
              <a:tr h="220028">
                <a:tc>
                  <a:txBody>
                    <a:bodyPr/>
                    <a:lstStyle/>
                    <a:p>
                      <a:pPr>
                        <a:lnSpc>
                          <a:spcPct val="107000"/>
                        </a:lnSpc>
                        <a:spcAft>
                          <a:spcPts val="800"/>
                        </a:spcAft>
                      </a:pPr>
                      <a:r>
                        <a:rPr lang="en-GB" sz="1300">
                          <a:effectLst/>
                        </a:rPr>
                        <a:t>Handies (Fine motor skills)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1, 4,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752299902"/>
                  </a:ext>
                </a:extLst>
              </a:tr>
              <a:tr h="220028">
                <a:tc>
                  <a:txBody>
                    <a:bodyPr/>
                    <a:lstStyle/>
                    <a:p>
                      <a:pPr>
                        <a:lnSpc>
                          <a:spcPct val="107000"/>
                        </a:lnSpc>
                        <a:spcAft>
                          <a:spcPts val="800"/>
                        </a:spcAft>
                      </a:pPr>
                      <a:r>
                        <a:rPr lang="en-GB" sz="1300">
                          <a:effectLst/>
                        </a:rPr>
                        <a:t>1:1 reading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6</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124033972"/>
                  </a:ext>
                </a:extLst>
              </a:tr>
              <a:tr h="220028">
                <a:tc>
                  <a:txBody>
                    <a:bodyPr/>
                    <a:lstStyle/>
                    <a:p>
                      <a:pPr>
                        <a:lnSpc>
                          <a:spcPct val="107000"/>
                        </a:lnSpc>
                        <a:spcAft>
                          <a:spcPts val="800"/>
                        </a:spcAft>
                      </a:pPr>
                      <a:r>
                        <a:rPr lang="en-GB" sz="1300">
                          <a:effectLst/>
                        </a:rPr>
                        <a:t>Colourful semantics (speech pupils)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Rec, Y2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2141844147"/>
                  </a:ext>
                </a:extLst>
              </a:tr>
              <a:tr h="220028">
                <a:tc>
                  <a:txBody>
                    <a:bodyPr/>
                    <a:lstStyle/>
                    <a:p>
                      <a:pPr>
                        <a:lnSpc>
                          <a:spcPct val="107000"/>
                        </a:lnSpc>
                        <a:spcAft>
                          <a:spcPts val="800"/>
                        </a:spcAft>
                      </a:pPr>
                      <a:r>
                        <a:rPr lang="en-GB" sz="1300">
                          <a:effectLst/>
                        </a:rPr>
                        <a:t>Language for Thinking (speech pupils)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657003066"/>
                  </a:ext>
                </a:extLst>
              </a:tr>
              <a:tr h="220028">
                <a:tc>
                  <a:txBody>
                    <a:bodyPr/>
                    <a:lstStyle/>
                    <a:p>
                      <a:pPr>
                        <a:lnSpc>
                          <a:spcPct val="107000"/>
                        </a:lnSpc>
                        <a:spcAft>
                          <a:spcPts val="800"/>
                        </a:spcAft>
                      </a:pPr>
                      <a:r>
                        <a:rPr lang="en-GB" sz="1300">
                          <a:effectLst/>
                        </a:rPr>
                        <a:t>Number</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Rec, 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644192025"/>
                  </a:ext>
                </a:extLst>
              </a:tr>
              <a:tr h="220028">
                <a:tc>
                  <a:txBody>
                    <a:bodyPr/>
                    <a:lstStyle/>
                    <a:p>
                      <a:pPr>
                        <a:lnSpc>
                          <a:spcPct val="107000"/>
                        </a:lnSpc>
                        <a:spcAft>
                          <a:spcPts val="800"/>
                        </a:spcAft>
                      </a:pPr>
                      <a:r>
                        <a:rPr lang="en-GB" sz="1300">
                          <a:effectLst/>
                        </a:rPr>
                        <a:t>Fresh Start</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6</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890310059"/>
                  </a:ext>
                </a:extLst>
              </a:tr>
              <a:tr h="220028">
                <a:tc>
                  <a:txBody>
                    <a:bodyPr/>
                    <a:lstStyle/>
                    <a:p>
                      <a:pPr>
                        <a:lnSpc>
                          <a:spcPct val="107000"/>
                        </a:lnSpc>
                        <a:spcAft>
                          <a:spcPts val="800"/>
                        </a:spcAft>
                      </a:pPr>
                      <a:r>
                        <a:rPr lang="en-GB" sz="1300">
                          <a:effectLst/>
                        </a:rPr>
                        <a:t>Social skills (Learning Mentors)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KS1 and KS2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564014917"/>
                  </a:ext>
                </a:extLst>
              </a:tr>
              <a:tr h="220028">
                <a:tc>
                  <a:txBody>
                    <a:bodyPr/>
                    <a:lstStyle/>
                    <a:p>
                      <a:pPr>
                        <a:lnSpc>
                          <a:spcPct val="107000"/>
                        </a:lnSpc>
                        <a:spcAft>
                          <a:spcPts val="800"/>
                        </a:spcAft>
                      </a:pPr>
                      <a:r>
                        <a:rPr lang="en-GB" sz="1300">
                          <a:effectLst/>
                        </a:rPr>
                        <a:t>ELSA (Learning Mentors)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KS1 and KS2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825644408"/>
                  </a:ext>
                </a:extLst>
              </a:tr>
              <a:tr h="220028">
                <a:tc>
                  <a:txBody>
                    <a:bodyPr/>
                    <a:lstStyle/>
                    <a:p>
                      <a:pPr>
                        <a:lnSpc>
                          <a:spcPct val="107000"/>
                        </a:lnSpc>
                        <a:spcAft>
                          <a:spcPts val="800"/>
                        </a:spcAft>
                      </a:pPr>
                      <a:r>
                        <a:rPr lang="en-GB" sz="1300">
                          <a:effectLst/>
                        </a:rPr>
                        <a:t>Toe by Toe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1034431896"/>
                  </a:ext>
                </a:extLst>
              </a:tr>
              <a:tr h="220028">
                <a:tc>
                  <a:txBody>
                    <a:bodyPr/>
                    <a:lstStyle/>
                    <a:p>
                      <a:pPr>
                        <a:lnSpc>
                          <a:spcPct val="107000"/>
                        </a:lnSpc>
                        <a:spcAft>
                          <a:spcPts val="800"/>
                        </a:spcAft>
                      </a:pPr>
                      <a:r>
                        <a:rPr lang="en-GB" sz="1300">
                          <a:effectLst/>
                        </a:rPr>
                        <a:t>Pre-teaching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KS1 and KS2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162006931"/>
                  </a:ext>
                </a:extLst>
              </a:tr>
              <a:tr h="220028">
                <a:tc>
                  <a:txBody>
                    <a:bodyPr/>
                    <a:lstStyle/>
                    <a:p>
                      <a:pPr>
                        <a:lnSpc>
                          <a:spcPct val="107000"/>
                        </a:lnSpc>
                        <a:spcAft>
                          <a:spcPts val="800"/>
                        </a:spcAft>
                      </a:pPr>
                      <a:r>
                        <a:rPr lang="en-GB" sz="1300">
                          <a:effectLst/>
                        </a:rPr>
                        <a:t>Stile Phonics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a:effectLst/>
                        </a:rPr>
                        <a:t>Years 3, 4, 5 (lowest 20%)</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3175395310"/>
                  </a:ext>
                </a:extLst>
              </a:tr>
              <a:tr h="220028">
                <a:tc>
                  <a:txBody>
                    <a:bodyPr/>
                    <a:lstStyle/>
                    <a:p>
                      <a:pPr>
                        <a:lnSpc>
                          <a:spcPct val="107000"/>
                        </a:lnSpc>
                        <a:spcAft>
                          <a:spcPts val="800"/>
                        </a:spcAft>
                      </a:pPr>
                      <a:r>
                        <a:rPr lang="en-GB" sz="1300">
                          <a:effectLst/>
                        </a:rPr>
                        <a:t>Precision Teaching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tc>
                  <a:txBody>
                    <a:bodyPr/>
                    <a:lstStyle/>
                    <a:p>
                      <a:pPr>
                        <a:lnSpc>
                          <a:spcPct val="107000"/>
                        </a:lnSpc>
                        <a:spcAft>
                          <a:spcPts val="800"/>
                        </a:spcAft>
                      </a:pPr>
                      <a:r>
                        <a:rPr lang="en-GB" sz="1300" dirty="0">
                          <a:effectLst/>
                        </a:rPr>
                        <a:t>Years 3, 4, 5 (lowest 20% and EAL)</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5129" marR="65129" marT="0" marB="0"/>
                </a:tc>
                <a:extLst>
                  <a:ext uri="{0D108BD9-81ED-4DB2-BD59-A6C34878D82A}">
                    <a16:rowId xmlns:a16="http://schemas.microsoft.com/office/drawing/2014/main" val="987099407"/>
                  </a:ext>
                </a:extLst>
              </a:tr>
            </a:tbl>
          </a:graphicData>
        </a:graphic>
      </p:graphicFrame>
    </p:spTree>
    <p:extLst>
      <p:ext uri="{BB962C8B-B14F-4D97-AF65-F5344CB8AC3E}">
        <p14:creationId xmlns:p14="http://schemas.microsoft.com/office/powerpoint/2010/main" val="2567197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207818" y="232756"/>
            <a:ext cx="11776364" cy="6411884"/>
          </a:xfrm>
          <a:prstGeom prst="rect">
            <a:avLst/>
          </a:prstGeom>
          <a:ln w="76200"/>
        </p:spPr>
        <p:style>
          <a:lnRef idx="2">
            <a:schemeClr val="accent3"/>
          </a:lnRef>
          <a:fillRef idx="1">
            <a:schemeClr val="lt1"/>
          </a:fillRef>
          <a:effectRef idx="0">
            <a:schemeClr val="accent3"/>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If a child is unhappy we encourage them to speak out about it by: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white"/>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Talking to a friend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Raising an issue in circle 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Talking to a member of staff</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Talking to a learning mentor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Talking to class teacher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Putting a note in the worry eater (this will be seen by a learning mentor)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Speaking to a middle or senior leader</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2724" y="5554083"/>
            <a:ext cx="856252" cy="91860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705" y="5554083"/>
            <a:ext cx="620699" cy="848897"/>
          </a:xfrm>
          <a:prstGeom prst="rect">
            <a:avLst/>
          </a:prstGeom>
        </p:spPr>
      </p:pic>
      <p:sp>
        <p:nvSpPr>
          <p:cNvPr id="7" name="Rectangle 6"/>
          <p:cNvSpPr/>
          <p:nvPr/>
        </p:nvSpPr>
        <p:spPr>
          <a:xfrm>
            <a:off x="1097280" y="5632465"/>
            <a:ext cx="9835320" cy="89255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a:t>
            </a:r>
            <a:endParaRPr kumimoji="0" lang="en-GB"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8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Every Child, Every Day, Every Moment</a:t>
            </a:r>
            <a:endParaRPr kumimoji="0" lang="en-GB"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tab pos="2865755" algn="ctr"/>
                <a:tab pos="5731510" algn="r"/>
              </a:tabLst>
              <a:defRPr/>
            </a:pPr>
            <a:r>
              <a:rPr kumimoji="0" lang="en-GB"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rPr>
              <a:t>Our values: Ambition, Courage, Determination, Enquiry, Equality, Integrity, Resilience, Respect</a:t>
            </a:r>
          </a:p>
        </p:txBody>
      </p:sp>
      <p:sp>
        <p:nvSpPr>
          <p:cNvPr id="8" name="Title 1">
            <a:extLst>
              <a:ext uri="{FF2B5EF4-FFF2-40B4-BE49-F238E27FC236}">
                <a16:creationId xmlns:a16="http://schemas.microsoft.com/office/drawing/2014/main" id="{1BB5F884-8977-4E67-85E4-D8B94C4ABD95}"/>
              </a:ext>
            </a:extLst>
          </p:cNvPr>
          <p:cNvSpPr txBox="1">
            <a:spLocks/>
          </p:cNvSpPr>
          <p:nvPr/>
        </p:nvSpPr>
        <p:spPr>
          <a:xfrm>
            <a:off x="311700" y="1793628"/>
            <a:ext cx="11427276" cy="58412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u="sng" dirty="0">
                <a:solidFill>
                  <a:srgbClr val="002060"/>
                </a:solidFill>
              </a:rPr>
              <a:t>Any Questions? </a:t>
            </a:r>
          </a:p>
        </p:txBody>
      </p:sp>
      <p:sp>
        <p:nvSpPr>
          <p:cNvPr id="9" name="Text Placeholder 2">
            <a:extLst>
              <a:ext uri="{FF2B5EF4-FFF2-40B4-BE49-F238E27FC236}">
                <a16:creationId xmlns:a16="http://schemas.microsoft.com/office/drawing/2014/main" id="{D60F38CA-65B7-48D6-AACA-F1A14BA41EAE}"/>
              </a:ext>
            </a:extLst>
          </p:cNvPr>
          <p:cNvSpPr txBox="1">
            <a:spLocks/>
          </p:cNvSpPr>
          <p:nvPr/>
        </p:nvSpPr>
        <p:spPr>
          <a:xfrm>
            <a:off x="311700" y="1205468"/>
            <a:ext cx="11427276" cy="3829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i="1" dirty="0">
              <a:solidFill>
                <a:srgbClr val="283593"/>
              </a:solidFill>
            </a:endParaRPr>
          </a:p>
        </p:txBody>
      </p:sp>
    </p:spTree>
    <p:extLst>
      <p:ext uri="{BB962C8B-B14F-4D97-AF65-F5344CB8AC3E}">
        <p14:creationId xmlns:p14="http://schemas.microsoft.com/office/powerpoint/2010/main" val="2762223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18C7874-2287-4B03-B6A0-1FED35DAF0B3}" vid="{726553FB-37E2-4E3E-824C-DBA69520F49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20fb0554-3a44-4489-87d8-7e6c1263a1ea" xsi:nil="true"/>
    <TaxCatchAll xmlns="00710e11-db68-45f7-bb94-17e1af10a911" xsi:nil="true"/>
    <lcf76f155ced4ddcb4097134ff3c332f xmlns="20fb0554-3a44-4489-87d8-7e6c1263a1e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8264F43DCB327479FAF7723EEFB3FDC" ma:contentTypeVersion="13" ma:contentTypeDescription="Create a new document." ma:contentTypeScope="" ma:versionID="02c0a51501f44208532063cf3ebbc89c">
  <xsd:schema xmlns:xsd="http://www.w3.org/2001/XMLSchema" xmlns:xs="http://www.w3.org/2001/XMLSchema" xmlns:p="http://schemas.microsoft.com/office/2006/metadata/properties" xmlns:ns2="20fb0554-3a44-4489-87d8-7e6c1263a1ea" xmlns:ns3="00710e11-db68-45f7-bb94-17e1af10a911" targetNamespace="http://schemas.microsoft.com/office/2006/metadata/properties" ma:root="true" ma:fieldsID="eff85d3bb513e802d94278306d4dd3a1" ns2:_="" ns3:_="">
    <xsd:import namespace="20fb0554-3a44-4489-87d8-7e6c1263a1ea"/>
    <xsd:import namespace="00710e11-db68-45f7-bb94-17e1af10a9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fb0554-3a44-4489-87d8-7e6c1263a1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2588dba-dfd5-4a67-83f8-dc2bcb10752b"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710e11-db68-45f7-bb94-17e1af10a91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6b254f8-6579-4cec-be4a-2522fedac9b0}" ma:internalName="TaxCatchAll" ma:showField="CatchAllData" ma:web="00710e11-db68-45f7-bb94-17e1af10a911">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8B7562-F5C9-4C6A-BF92-24F818595F35}">
  <ds:schemaRefs>
    <ds:schemaRef ds:uri="http://purl.org/dc/dcmitype/"/>
    <ds:schemaRef ds:uri="http://purl.org/dc/terms/"/>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b267a6ac-52da-486f-915c-7a9e69ef7978"/>
    <ds:schemaRef ds:uri="http://schemas.microsoft.com/office/infopath/2007/PartnerControls"/>
    <ds:schemaRef ds:uri="189762f1-1c31-49ce-b902-d9504f6e400b"/>
    <ds:schemaRef ds:uri="http://purl.org/dc/elements/1.1/"/>
    <ds:schemaRef ds:uri="20fb0554-3a44-4489-87d8-7e6c1263a1ea"/>
    <ds:schemaRef ds:uri="00710e11-db68-45f7-bb94-17e1af10a911"/>
  </ds:schemaRefs>
</ds:datastoreItem>
</file>

<file path=customXml/itemProps2.xml><?xml version="1.0" encoding="utf-8"?>
<ds:datastoreItem xmlns:ds="http://schemas.openxmlformats.org/officeDocument/2006/customXml" ds:itemID="{5D1955F4-A54F-4C67-B419-8CD04062C002}">
  <ds:schemaRefs>
    <ds:schemaRef ds:uri="http://schemas.microsoft.com/sharepoint/v3/contenttype/forms"/>
  </ds:schemaRefs>
</ds:datastoreItem>
</file>

<file path=customXml/itemProps3.xml><?xml version="1.0" encoding="utf-8"?>
<ds:datastoreItem xmlns:ds="http://schemas.openxmlformats.org/officeDocument/2006/customXml" ds:itemID="{CAAB2857-C76A-4D52-89E1-57262949F5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fb0554-3a44-4489-87d8-7e6c1263a1ea"/>
    <ds:schemaRef ds:uri="00710e11-db68-45f7-bb94-17e1af10a9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Template</Template>
  <TotalTime>0</TotalTime>
  <Words>1732</Words>
  <Application>Microsoft Office PowerPoint</Application>
  <PresentationFormat>Widescreen</PresentationFormat>
  <Paragraphs>317</Paragraphs>
  <Slides>17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Arial</vt:lpstr>
      <vt:lpstr>Arial</vt:lpstr>
      <vt:lpstr>Arial Black</vt:lpstr>
      <vt:lpstr>Bahnschrift</vt:lpstr>
      <vt:lpstr>Calibri</vt:lpstr>
      <vt:lpstr>Calibri Light</vt:lpstr>
      <vt:lpstr>inherit</vt:lpstr>
      <vt:lpstr>Roboto</vt:lpstr>
      <vt:lpstr>Segoe UI</vt:lpstr>
      <vt:lpstr>Trebuchet MS</vt:lpstr>
      <vt:lpstr>Twinkl Cursive Looped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Town Farm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dc:title>
  <dc:creator>B Brunton</dc:creator>
  <cp:lastModifiedBy>C Smith</cp:lastModifiedBy>
  <cp:revision>521</cp:revision>
  <dcterms:created xsi:type="dcterms:W3CDTF">2019-11-25T15:58:32Z</dcterms:created>
  <dcterms:modified xsi:type="dcterms:W3CDTF">2023-03-20T09:38:03Z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0x010100C8264F43DCB327479FAF7723EEFB3FDC</vt:lpwstr>
  </property>
  <property fmtid="{D5CDD505-2E9C-101B-9397-08002B2CF9AE}" pid="3" name="Order">
    <vt:r8>39200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ComplianceAssetId">
    <vt:lpwstr/>
  </property>
  <property fmtid="{D5CDD505-2E9C-101B-9397-08002B2CF9AE}" pid="9" name="TemplateUrl">
    <vt:lpwstr/>
  </property>
  <property fmtid="{D5CDD505-2E9C-101B-9397-08002B2CF9AE}" pid="10" name="MediaServiceImageTags">
    <vt:lpwstr/>
  </property>
</Properties>
</file>